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3" r:id="rId7"/>
    <p:sldId id="264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183B0-D33B-7F45-9AA7-2002BA7A4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355695-D5FC-B14A-A5C9-2952EE836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AC9BC-15B2-7040-A556-79C51925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C100-E420-8A4F-98F6-FD4772DB025C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D32B7-864A-B249-8CFF-70A709CE8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3008B-0D9A-E441-A247-F72875CA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5830-3E54-E54E-8B98-2AD95E8B2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8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9CB64-2C66-944A-BEE2-5BD6297D5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E33D37-967E-B744-846C-1307567C3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0B477-38C0-DA47-ACB0-EAA4C564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C100-E420-8A4F-98F6-FD4772DB025C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46A9A-B89B-B04A-B63F-FF2F37CB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51D0-F216-144F-BA8F-EF47E0B7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5830-3E54-E54E-8B98-2AD95E8B2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5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93FDAA-63E0-4E44-BFEC-BDCD2CD3C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1A40B0-DAE7-3C46-B5A7-8019094DB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5019C-60F5-634C-A44C-F5FBF946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C100-E420-8A4F-98F6-FD4772DB025C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B22B8-2543-DB4D-9F31-229D3F1C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069CC-9732-8A40-8D23-423A4AF5A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5830-3E54-E54E-8B98-2AD95E8B2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6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264E0-0515-894D-BDA2-7A9268268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2F9CA-B3CE-C84D-8995-C746DD2E6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4D1CE-6F29-8E4A-BE9E-DBC4F789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C100-E420-8A4F-98F6-FD4772DB025C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BE8CD-F8A0-D24D-BD88-3C135A71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A3EF8-090E-6E41-8BEB-72E6EE33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5830-3E54-E54E-8B98-2AD95E8B2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7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8F144-61A5-9F46-9431-4C6608F13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77F9F-5F72-F74A-BB28-90EF93296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C0FA1-F55A-B64A-A6FC-E821158C4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C100-E420-8A4F-98F6-FD4772DB025C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434DD-AA1F-2049-A462-E864BB1C1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2AA7E-BB84-6F47-A19D-DAD6AADE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5830-3E54-E54E-8B98-2AD95E8B2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0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6810B-88BD-DB46-81EC-C3987B7A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85F60-1D16-AE4C-83BD-BD6C7DDD3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A604B-387A-DE45-BB2D-E67F7CD75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455FA-5A16-F140-9606-A1613CDA4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C100-E420-8A4F-98F6-FD4772DB025C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7D140-D3FE-0641-AB39-584D2E84E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77A76-13EF-B94B-9319-E081A5476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5830-3E54-E54E-8B98-2AD95E8B2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7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FB769-3A4A-B04A-BBFC-83C61A85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79DD7-6F14-1C46-B027-114703D88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108F9-EB60-EE41-86E7-4D49BA8D0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31702-6D31-1442-A006-714524139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877BF6-D1A7-2F4D-A61B-C9F7DB0AA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87C041-FC4C-F547-BE88-ABDEDDBAE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C100-E420-8A4F-98F6-FD4772DB025C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443BE2-48FD-A943-99CA-A1842125B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E60C68-CA36-D240-BF35-9354299F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5830-3E54-E54E-8B98-2AD95E8B2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16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220B-B887-B748-B1EA-D87D5A988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8CDC83-E500-D945-917B-73D6DA45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C100-E420-8A4F-98F6-FD4772DB025C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2BFAF-F183-3648-808F-44FF894FE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52314-C932-8A40-9776-D87A7058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5830-3E54-E54E-8B98-2AD95E8B2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5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ADFE19-2369-064F-B64F-4C580EBA9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C100-E420-8A4F-98F6-FD4772DB025C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AFACF4-4F5B-3248-88CD-008E8F3E7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5771E-C132-A54C-8B2E-F41244EB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5830-3E54-E54E-8B98-2AD95E8B2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2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2250-9017-CB4F-BAE6-978014577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7DCB1-2259-3742-9CEC-0BEB5EA61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7828D-9CC5-214E-9B45-470EECDF7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2EAB2-0345-0D4B-92C9-93F941D9C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C100-E420-8A4F-98F6-FD4772DB025C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73E21-F476-9A4D-BA91-2A5A0B664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35A7D-E445-7F4F-A962-C31CBA7BF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5830-3E54-E54E-8B98-2AD95E8B2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9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DCDC-297A-B444-8B17-FC61CD2A6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E1BA9E-D08E-4F4D-97C1-0EEB038EF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A5164A-0BD2-BD40-B1A7-6F6BAB340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CA4392-7788-624E-819B-A7E30741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DC100-E420-8A4F-98F6-FD4772DB025C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663E9-DE5E-3A42-B987-8BECFB11C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5110C-D3AF-5846-AFE9-4E0E7F8A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5830-3E54-E54E-8B98-2AD95E8B2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6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8735B-CA0B-9B4C-BA5E-2B3907F3D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B1FC5-38E5-CB46-8C37-24A0B0DAA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47225-CC12-4043-B339-BEA16559C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DC100-E420-8A4F-98F6-FD4772DB025C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10A53-93FD-4F4A-9083-83B17ADCA3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B83AB-6AC0-4448-81F1-70EE7F674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E5830-3E54-E54E-8B98-2AD95E8B2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4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bijadoinformacija.r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C72EB-C705-8D4B-8318-171085E4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6943"/>
            <a:ext cx="10515600" cy="56000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b="1" dirty="0"/>
              <a:t>ZAKON O SLOBODNOM PRISTUPU INFORMACIJAMA OD JAVNOG ZNAČAJA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PROBLEMI PRIMENE U PRAKSI I NAJAVLJENE IZMENE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800" dirty="0" err="1"/>
              <a:t>Banatska</a:t>
            </a:r>
            <a:r>
              <a:rPr lang="en-US" sz="1800" dirty="0"/>
              <a:t> </a:t>
            </a:r>
            <a:r>
              <a:rPr lang="en-US" sz="1800" dirty="0" err="1"/>
              <a:t>platforma</a:t>
            </a:r>
            <a:r>
              <a:rPr lang="en-US" sz="1800" dirty="0"/>
              <a:t>,</a:t>
            </a:r>
          </a:p>
          <a:p>
            <a:pPr marL="0" indent="0" algn="ctr">
              <a:buNone/>
            </a:pPr>
            <a:r>
              <a:rPr lang="en-US" sz="1800" dirty="0"/>
              <a:t> </a:t>
            </a:r>
            <a:r>
              <a:rPr lang="en-US" sz="1800" dirty="0" err="1"/>
              <a:t>Vršačke</a:t>
            </a:r>
            <a:r>
              <a:rPr lang="en-US" sz="1800" dirty="0"/>
              <a:t> </a:t>
            </a:r>
            <a:r>
              <a:rPr lang="en-US" sz="1800" dirty="0" err="1"/>
              <a:t>planine</a:t>
            </a:r>
            <a:r>
              <a:rPr lang="en-US" sz="1800" dirty="0"/>
              <a:t> 11.5.2019.</a:t>
            </a:r>
          </a:p>
        </p:txBody>
      </p:sp>
    </p:spTree>
    <p:extLst>
      <p:ext uri="{BB962C8B-B14F-4D97-AF65-F5344CB8AC3E}">
        <p14:creationId xmlns:p14="http://schemas.microsoft.com/office/powerpoint/2010/main" val="15308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147F7-7A0E-CF4E-8A9D-2F508422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2"/>
            <a:ext cx="10515600" cy="348342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/>
              <a:t>Problemi</a:t>
            </a:r>
            <a:r>
              <a:rPr lang="en-US" sz="2800" dirty="0"/>
              <a:t> u </a:t>
            </a:r>
            <a:r>
              <a:rPr lang="en-US" sz="2800" dirty="0" err="1"/>
              <a:t>dosadašnjoj</a:t>
            </a:r>
            <a:r>
              <a:rPr lang="en-US" sz="2800" dirty="0"/>
              <a:t> </a:t>
            </a:r>
            <a:r>
              <a:rPr lang="en-US" sz="2800" dirty="0" err="1"/>
              <a:t>primeni</a:t>
            </a:r>
            <a:r>
              <a:rPr lang="en-US" sz="2800" dirty="0"/>
              <a:t> </a:t>
            </a:r>
            <a:r>
              <a:rPr lang="en-US" sz="2800" dirty="0" err="1"/>
              <a:t>Zakona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70E4E-6A1D-DD47-A335-F4725DA13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6" y="424544"/>
            <a:ext cx="11430000" cy="6357254"/>
          </a:xfrm>
        </p:spPr>
        <p:txBody>
          <a:bodyPr>
            <a:normAutofit fontScale="25000" lnSpcReduction="20000"/>
          </a:bodyPr>
          <a:lstStyle/>
          <a:p>
            <a:pPr algn="just" fontAlgn="base">
              <a:lnSpc>
                <a:spcPct val="170000"/>
              </a:lnSpc>
            </a:pPr>
            <a:r>
              <a:rPr lang="en-US" sz="5600" dirty="0"/>
              <a:t>U </a:t>
            </a:r>
            <a:r>
              <a:rPr lang="en-US" sz="5600" dirty="0" err="1"/>
              <a:t>porastu</a:t>
            </a:r>
            <a:r>
              <a:rPr lang="en-US" sz="5600" dirty="0"/>
              <a:t> </a:t>
            </a:r>
            <a:r>
              <a:rPr lang="en-US" sz="5600" dirty="0" err="1"/>
              <a:t>je</a:t>
            </a:r>
            <a:r>
              <a:rPr lang="en-US" sz="5600" dirty="0"/>
              <a:t> </a:t>
            </a:r>
            <a:r>
              <a:rPr lang="en-US" sz="5600" dirty="0" err="1"/>
              <a:t>broj</a:t>
            </a:r>
            <a:r>
              <a:rPr lang="en-US" sz="5600" dirty="0"/>
              <a:t> organa </a:t>
            </a:r>
            <a:r>
              <a:rPr lang="en-US" sz="5600" dirty="0" err="1"/>
              <a:t>koji</a:t>
            </a:r>
            <a:r>
              <a:rPr lang="en-US" sz="5600" dirty="0"/>
              <a:t> </a:t>
            </a:r>
            <a:r>
              <a:rPr lang="en-US" sz="5600" dirty="0" err="1"/>
              <a:t>odbija</a:t>
            </a:r>
            <a:r>
              <a:rPr lang="en-US" sz="5600" dirty="0"/>
              <a:t> da </a:t>
            </a:r>
            <a:r>
              <a:rPr lang="en-US" sz="5600" dirty="0" err="1"/>
              <a:t>odgovori</a:t>
            </a:r>
            <a:r>
              <a:rPr lang="en-US" sz="5600" dirty="0"/>
              <a:t> </a:t>
            </a:r>
            <a:r>
              <a:rPr lang="en-US" sz="5600" dirty="0" err="1"/>
              <a:t>na</a:t>
            </a:r>
            <a:r>
              <a:rPr lang="en-US" sz="5600" dirty="0"/>
              <a:t> </a:t>
            </a:r>
            <a:r>
              <a:rPr lang="en-US" sz="5600" dirty="0" err="1"/>
              <a:t>inicijalno</a:t>
            </a:r>
            <a:r>
              <a:rPr lang="en-US" sz="5600" dirty="0"/>
              <a:t> </a:t>
            </a:r>
            <a:r>
              <a:rPr lang="en-US" sz="5600" dirty="0" err="1"/>
              <a:t>poslate</a:t>
            </a:r>
            <a:r>
              <a:rPr lang="en-US" sz="5600" dirty="0"/>
              <a:t> </a:t>
            </a:r>
            <a:r>
              <a:rPr lang="en-US" sz="5600" dirty="0" err="1"/>
              <a:t>zahteve</a:t>
            </a:r>
            <a:r>
              <a:rPr lang="en-US" sz="5600" dirty="0"/>
              <a:t> </a:t>
            </a:r>
            <a:r>
              <a:rPr lang="en-US" sz="5600" dirty="0" err="1"/>
              <a:t>i</a:t>
            </a:r>
            <a:r>
              <a:rPr lang="en-US" sz="5600" dirty="0"/>
              <a:t> </a:t>
            </a:r>
            <a:r>
              <a:rPr lang="en-US" sz="5600" dirty="0" err="1"/>
              <a:t>tek</a:t>
            </a:r>
            <a:r>
              <a:rPr lang="en-US" sz="5600" dirty="0"/>
              <a:t> </a:t>
            </a:r>
            <a:r>
              <a:rPr lang="en-US" sz="5600" dirty="0" err="1"/>
              <a:t>nakon</a:t>
            </a:r>
            <a:r>
              <a:rPr lang="en-US" sz="5600" dirty="0"/>
              <a:t> </a:t>
            </a:r>
            <a:r>
              <a:rPr lang="en-US" sz="5600" dirty="0" err="1"/>
              <a:t>formalnog</a:t>
            </a:r>
            <a:r>
              <a:rPr lang="en-US" sz="5600" dirty="0"/>
              <a:t> </a:t>
            </a:r>
            <a:r>
              <a:rPr lang="en-US" sz="5600" dirty="0" err="1"/>
              <a:t>uključivanja</a:t>
            </a:r>
            <a:r>
              <a:rPr lang="en-US" sz="5600" dirty="0"/>
              <a:t> </a:t>
            </a:r>
            <a:r>
              <a:rPr lang="en-US" sz="5600" dirty="0" err="1"/>
              <a:t>službe</a:t>
            </a:r>
            <a:r>
              <a:rPr lang="en-US" sz="5600" dirty="0"/>
              <a:t> </a:t>
            </a:r>
            <a:r>
              <a:rPr lang="en-US" sz="5600" dirty="0" err="1"/>
              <a:t>Poverenika</a:t>
            </a:r>
            <a:endParaRPr lang="en-US" sz="5600" dirty="0"/>
          </a:p>
          <a:p>
            <a:pPr algn="just" fontAlgn="base">
              <a:lnSpc>
                <a:spcPct val="170000"/>
              </a:lnSpc>
            </a:pPr>
            <a:r>
              <a:rPr lang="en-US" sz="5600" u="sng" dirty="0" err="1"/>
              <a:t>nakon</a:t>
            </a:r>
            <a:r>
              <a:rPr lang="en-US" sz="5600" u="sng" dirty="0"/>
              <a:t> </a:t>
            </a:r>
            <a:r>
              <a:rPr lang="en-US" sz="5600" u="sng" dirty="0" err="1"/>
              <a:t>peiroda</a:t>
            </a:r>
            <a:r>
              <a:rPr lang="en-US" sz="5600" u="sng" dirty="0"/>
              <a:t> </a:t>
            </a:r>
            <a:r>
              <a:rPr lang="en-US" sz="5600" u="sng" dirty="0" err="1"/>
              <a:t>ćutanja</a:t>
            </a:r>
            <a:r>
              <a:rPr lang="en-US" sz="5600" u="sng" dirty="0"/>
              <a:t>, </a:t>
            </a:r>
            <a:r>
              <a:rPr lang="en-US" sz="5600" u="sng" dirty="0" err="1"/>
              <a:t>organi</a:t>
            </a:r>
            <a:r>
              <a:rPr lang="en-US" sz="5600" u="sng" dirty="0"/>
              <a:t> </a:t>
            </a:r>
            <a:r>
              <a:rPr lang="en-US" sz="5600" u="sng" dirty="0" err="1"/>
              <a:t>sami</a:t>
            </a:r>
            <a:r>
              <a:rPr lang="en-US" sz="5600" u="sng" dirty="0"/>
              <a:t> </a:t>
            </a:r>
            <a:r>
              <a:rPr lang="en-US" sz="5600" u="sng" dirty="0" err="1"/>
              <a:t>reše</a:t>
            </a:r>
            <a:r>
              <a:rPr lang="en-US" sz="5600" u="sng" dirty="0"/>
              <a:t> da </a:t>
            </a:r>
            <a:r>
              <a:rPr lang="en-US" sz="5600" u="sng" dirty="0" err="1"/>
              <a:t>odgovore</a:t>
            </a:r>
            <a:r>
              <a:rPr lang="en-US" sz="5600" u="sng" dirty="0"/>
              <a:t> </a:t>
            </a:r>
            <a:r>
              <a:rPr lang="en-US" sz="5600" u="sng" dirty="0" err="1"/>
              <a:t>na</a:t>
            </a:r>
            <a:r>
              <a:rPr lang="en-US" sz="5600" u="sng" dirty="0"/>
              <a:t> </a:t>
            </a:r>
            <a:r>
              <a:rPr lang="en-US" sz="5600" u="sng" dirty="0" err="1"/>
              <a:t>zahtev</a:t>
            </a:r>
            <a:r>
              <a:rPr lang="en-US" sz="5600" u="sng" dirty="0"/>
              <a:t> </a:t>
            </a:r>
            <a:r>
              <a:rPr lang="en-US" sz="5600" u="sng" dirty="0" err="1"/>
              <a:t>nakon</a:t>
            </a:r>
            <a:r>
              <a:rPr lang="en-US" sz="5600" u="sng" dirty="0"/>
              <a:t> </a:t>
            </a:r>
            <a:r>
              <a:rPr lang="en-US" sz="5600" u="sng" dirty="0" err="1"/>
              <a:t>što</a:t>
            </a:r>
            <a:r>
              <a:rPr lang="en-US" sz="5600" u="sng" dirty="0"/>
              <a:t> </a:t>
            </a:r>
            <a:r>
              <a:rPr lang="en-US" sz="5600" u="sng" dirty="0" err="1"/>
              <a:t>tražilac</a:t>
            </a:r>
            <a:r>
              <a:rPr lang="en-US" sz="5600" u="sng" dirty="0"/>
              <a:t> </a:t>
            </a:r>
            <a:r>
              <a:rPr lang="en-US" sz="5600" u="sng" dirty="0" err="1"/>
              <a:t>informacije</a:t>
            </a:r>
            <a:r>
              <a:rPr lang="en-US" sz="5600" u="sng" dirty="0"/>
              <a:t> </a:t>
            </a:r>
            <a:r>
              <a:rPr lang="en-US" sz="5600" u="sng" dirty="0" err="1"/>
              <a:t>izjavi</a:t>
            </a:r>
            <a:r>
              <a:rPr lang="en-US" sz="5600" u="sng" dirty="0"/>
              <a:t> </a:t>
            </a:r>
            <a:r>
              <a:rPr lang="en-US" sz="5600" u="sng" dirty="0" err="1"/>
              <a:t>žalbu</a:t>
            </a:r>
            <a:r>
              <a:rPr lang="en-US" sz="5600" u="sng" dirty="0"/>
              <a:t> </a:t>
            </a:r>
            <a:r>
              <a:rPr lang="en-US" sz="5600" u="sng" dirty="0" err="1"/>
              <a:t>Povereniku</a:t>
            </a:r>
            <a:r>
              <a:rPr lang="en-US" sz="5600" u="sng" dirty="0"/>
              <a:t> </a:t>
            </a:r>
            <a:r>
              <a:rPr lang="en-US" sz="5600" dirty="0"/>
              <a:t>(u </a:t>
            </a:r>
            <a:r>
              <a:rPr lang="en-US" sz="5600" dirty="0" err="1"/>
              <a:t>pitanju</a:t>
            </a:r>
            <a:r>
              <a:rPr lang="en-US" sz="5600" dirty="0"/>
              <a:t> </a:t>
            </a:r>
            <a:r>
              <a:rPr lang="en-US" sz="5600" dirty="0" err="1"/>
              <a:t>je</a:t>
            </a:r>
            <a:r>
              <a:rPr lang="en-US" sz="5600" dirty="0"/>
              <a:t> 61.8% </a:t>
            </a:r>
            <a:r>
              <a:rPr lang="en-US" sz="5600" dirty="0" err="1"/>
              <a:t>svih</a:t>
            </a:r>
            <a:r>
              <a:rPr lang="en-US" sz="5600" dirty="0"/>
              <a:t> </a:t>
            </a:r>
            <a:r>
              <a:rPr lang="en-US" sz="5600" dirty="0" err="1"/>
              <a:t>žalbi</a:t>
            </a:r>
            <a:r>
              <a:rPr lang="en-US" sz="5600" dirty="0"/>
              <a:t> </a:t>
            </a:r>
            <a:r>
              <a:rPr lang="en-US" sz="5600" dirty="0" err="1"/>
              <a:t>koji</a:t>
            </a:r>
            <a:r>
              <a:rPr lang="en-US" sz="5600" dirty="0"/>
              <a:t> </a:t>
            </a:r>
            <a:r>
              <a:rPr lang="en-US" sz="5600" dirty="0" err="1"/>
              <a:t>su</a:t>
            </a:r>
            <a:r>
              <a:rPr lang="en-US" sz="5600" dirty="0"/>
              <a:t> </a:t>
            </a:r>
            <a:r>
              <a:rPr lang="en-US" sz="5600" dirty="0" err="1"/>
              <a:t>izjavljene</a:t>
            </a:r>
            <a:r>
              <a:rPr lang="en-US" sz="5600" dirty="0"/>
              <a:t>).   </a:t>
            </a:r>
          </a:p>
          <a:p>
            <a:pPr algn="just" fontAlgn="base">
              <a:lnSpc>
                <a:spcPct val="170000"/>
              </a:lnSpc>
            </a:pPr>
            <a:r>
              <a:rPr lang="en-US" sz="5600" u="sng" dirty="0"/>
              <a:t>Problem </a:t>
            </a:r>
            <a:r>
              <a:rPr lang="en-US" sz="5600" u="sng" dirty="0" err="1"/>
              <a:t>sa</a:t>
            </a:r>
            <a:r>
              <a:rPr lang="en-US" sz="5600" u="sng" dirty="0"/>
              <a:t> </a:t>
            </a:r>
            <a:r>
              <a:rPr lang="en-US" sz="5600" u="sng" dirty="0" err="1"/>
              <a:t>realizacijom</a:t>
            </a:r>
            <a:r>
              <a:rPr lang="en-US" sz="5600" u="sng" dirty="0"/>
              <a:t> </a:t>
            </a:r>
            <a:r>
              <a:rPr lang="en-US" sz="5600" u="sng" dirty="0" err="1"/>
              <a:t>izvršenja</a:t>
            </a:r>
            <a:r>
              <a:rPr lang="en-US" sz="5600" u="sng" dirty="0"/>
              <a:t> </a:t>
            </a:r>
            <a:r>
              <a:rPr lang="en-US" sz="5600" u="sng" dirty="0" err="1"/>
              <a:t>rešenja</a:t>
            </a:r>
            <a:r>
              <a:rPr lang="en-US" sz="5600" u="sng" dirty="0"/>
              <a:t> </a:t>
            </a:r>
            <a:r>
              <a:rPr lang="en-US" sz="5600" u="sng" dirty="0" err="1"/>
              <a:t>Poverenika</a:t>
            </a:r>
            <a:r>
              <a:rPr lang="en-US" sz="5600" dirty="0"/>
              <a:t>. </a:t>
            </a:r>
            <a:r>
              <a:rPr lang="en-US" sz="5600" dirty="0" err="1"/>
              <a:t>Uzimajući</a:t>
            </a:r>
            <a:r>
              <a:rPr lang="en-US" sz="5600" dirty="0"/>
              <a:t> u </a:t>
            </a:r>
            <a:r>
              <a:rPr lang="en-US" sz="5600" dirty="0" err="1"/>
              <a:t>obzir</a:t>
            </a:r>
            <a:r>
              <a:rPr lang="en-US" sz="5600" dirty="0"/>
              <a:t> </a:t>
            </a:r>
            <a:r>
              <a:rPr lang="en-US" sz="5600" dirty="0" err="1"/>
              <a:t>godišnje</a:t>
            </a:r>
            <a:r>
              <a:rPr lang="en-US" sz="5600" dirty="0"/>
              <a:t> </a:t>
            </a:r>
            <a:r>
              <a:rPr lang="en-US" sz="5600" dirty="0" err="1"/>
              <a:t>izveštaje</a:t>
            </a:r>
            <a:r>
              <a:rPr lang="en-US" sz="5600" dirty="0"/>
              <a:t> </a:t>
            </a:r>
            <a:r>
              <a:rPr lang="en-US" sz="5600" dirty="0" err="1"/>
              <a:t>Poverenika</a:t>
            </a:r>
            <a:r>
              <a:rPr lang="en-US" sz="5600" dirty="0"/>
              <a:t> </a:t>
            </a:r>
            <a:r>
              <a:rPr lang="en-US" sz="5600" dirty="0" err="1"/>
              <a:t>veliki</a:t>
            </a:r>
            <a:r>
              <a:rPr lang="en-US" sz="5600" dirty="0"/>
              <a:t> </a:t>
            </a:r>
            <a:r>
              <a:rPr lang="en-US" sz="5600" dirty="0" err="1"/>
              <a:t>broj</a:t>
            </a:r>
            <a:r>
              <a:rPr lang="en-US" sz="5600" dirty="0"/>
              <a:t> organa </a:t>
            </a:r>
            <a:r>
              <a:rPr lang="en-US" sz="5600" dirty="0" err="1"/>
              <a:t>postupa</a:t>
            </a:r>
            <a:r>
              <a:rPr lang="en-US" sz="5600" dirty="0"/>
              <a:t> </a:t>
            </a:r>
            <a:r>
              <a:rPr lang="en-US" sz="5600" dirty="0" err="1"/>
              <a:t>po</a:t>
            </a:r>
            <a:r>
              <a:rPr lang="en-US" sz="5600" dirty="0"/>
              <a:t> </a:t>
            </a:r>
            <a:r>
              <a:rPr lang="en-US" sz="5600" dirty="0" err="1"/>
              <a:t>rešenjima</a:t>
            </a:r>
            <a:r>
              <a:rPr lang="en-US" sz="5600" dirty="0"/>
              <a:t> </a:t>
            </a:r>
            <a:r>
              <a:rPr lang="en-US" sz="5600" dirty="0" err="1"/>
              <a:t>Poverenika</a:t>
            </a:r>
            <a:r>
              <a:rPr lang="en-US" sz="5600" dirty="0"/>
              <a:t> (</a:t>
            </a:r>
            <a:r>
              <a:rPr lang="en-US" sz="5600" dirty="0" err="1"/>
              <a:t>preko</a:t>
            </a:r>
            <a:r>
              <a:rPr lang="en-US" sz="5600" dirty="0"/>
              <a:t> 2/3 organa). </a:t>
            </a:r>
            <a:r>
              <a:rPr lang="en-US" sz="5600" dirty="0" err="1"/>
              <a:t>Međutim</a:t>
            </a:r>
            <a:r>
              <a:rPr lang="en-US" sz="5600" dirty="0"/>
              <a:t>, </a:t>
            </a:r>
            <a:r>
              <a:rPr lang="en-US" sz="5600" u="sng" dirty="0" err="1"/>
              <a:t>preostali</a:t>
            </a:r>
            <a:r>
              <a:rPr lang="en-US" sz="5600" u="sng" dirty="0"/>
              <a:t> </a:t>
            </a:r>
            <a:r>
              <a:rPr lang="en-US" sz="5600" u="sng" dirty="0" err="1"/>
              <a:t>broj</a:t>
            </a:r>
            <a:r>
              <a:rPr lang="en-US" sz="5600" u="sng" dirty="0"/>
              <a:t> organa </a:t>
            </a:r>
            <a:r>
              <a:rPr lang="en-US" sz="5600" u="sng" dirty="0" err="1"/>
              <a:t>odbija</a:t>
            </a:r>
            <a:r>
              <a:rPr lang="en-US" sz="5600" u="sng" dirty="0"/>
              <a:t> da </a:t>
            </a:r>
            <a:r>
              <a:rPr lang="en-US" sz="5600" u="sng" dirty="0" err="1"/>
              <a:t>postupi</a:t>
            </a:r>
            <a:r>
              <a:rPr lang="en-US" sz="5600" u="sng" dirty="0"/>
              <a:t> </a:t>
            </a:r>
            <a:r>
              <a:rPr lang="en-US" sz="5600" u="sng" dirty="0" err="1"/>
              <a:t>po</a:t>
            </a:r>
            <a:r>
              <a:rPr lang="en-US" sz="5600" u="sng" dirty="0"/>
              <a:t> </a:t>
            </a:r>
            <a:r>
              <a:rPr lang="en-US" sz="5600" u="sng" dirty="0" err="1"/>
              <a:t>rešenjima</a:t>
            </a:r>
            <a:r>
              <a:rPr lang="en-US" sz="5600" u="sng" dirty="0"/>
              <a:t> </a:t>
            </a:r>
            <a:r>
              <a:rPr lang="en-US" sz="5600" u="sng" dirty="0" err="1"/>
              <a:t>Poverenika</a:t>
            </a:r>
            <a:r>
              <a:rPr lang="en-US" sz="5600" dirty="0"/>
              <a:t> </a:t>
            </a:r>
            <a:r>
              <a:rPr lang="en-US" sz="5600" dirty="0" err="1"/>
              <a:t>i</a:t>
            </a:r>
            <a:r>
              <a:rPr lang="en-US" sz="5600" dirty="0"/>
              <a:t> pored toga </a:t>
            </a:r>
            <a:r>
              <a:rPr lang="en-US" sz="5600" dirty="0" err="1"/>
              <a:t>što</a:t>
            </a:r>
            <a:r>
              <a:rPr lang="en-US" sz="5600" dirty="0"/>
              <a:t> </a:t>
            </a:r>
            <a:r>
              <a:rPr lang="en-US" sz="5600" dirty="0" err="1"/>
              <a:t>su</a:t>
            </a:r>
            <a:r>
              <a:rPr lang="en-US" sz="5600" dirty="0"/>
              <a:t> </a:t>
            </a:r>
            <a:r>
              <a:rPr lang="en-US" sz="5600" dirty="0" err="1"/>
              <a:t>takva</a:t>
            </a:r>
            <a:r>
              <a:rPr lang="en-US" sz="5600" dirty="0"/>
              <a:t> </a:t>
            </a:r>
            <a:r>
              <a:rPr lang="en-US" sz="5600" dirty="0" err="1"/>
              <a:t>rešenja</a:t>
            </a:r>
            <a:r>
              <a:rPr lang="en-US" sz="5600" dirty="0"/>
              <a:t> </a:t>
            </a:r>
            <a:r>
              <a:rPr lang="en-US" sz="5600" dirty="0" err="1"/>
              <a:t>konačna</a:t>
            </a:r>
            <a:r>
              <a:rPr lang="en-US" sz="5600" dirty="0"/>
              <a:t>, </a:t>
            </a:r>
            <a:r>
              <a:rPr lang="en-US" sz="5600" dirty="0" err="1"/>
              <a:t>obavezujaća</a:t>
            </a:r>
            <a:r>
              <a:rPr lang="en-US" sz="5600" dirty="0"/>
              <a:t> </a:t>
            </a:r>
            <a:r>
              <a:rPr lang="en-US" sz="5600" dirty="0" err="1"/>
              <a:t>i</a:t>
            </a:r>
            <a:r>
              <a:rPr lang="en-US" sz="5600" dirty="0"/>
              <a:t> </a:t>
            </a:r>
            <a:r>
              <a:rPr lang="en-US" sz="5600" dirty="0" err="1"/>
              <a:t>izvršna</a:t>
            </a:r>
            <a:r>
              <a:rPr lang="en-US" sz="5600" dirty="0"/>
              <a:t> (</a:t>
            </a:r>
            <a:r>
              <a:rPr lang="en-US" sz="5600" dirty="0" err="1"/>
              <a:t>Ministarstvo</a:t>
            </a:r>
            <a:r>
              <a:rPr lang="en-US" sz="5600" dirty="0"/>
              <a:t> </a:t>
            </a:r>
            <a:r>
              <a:rPr lang="en-US" sz="5600" dirty="0" err="1"/>
              <a:t>unutrašnjih</a:t>
            </a:r>
            <a:r>
              <a:rPr lang="en-US" sz="5600" dirty="0"/>
              <a:t> </a:t>
            </a:r>
            <a:r>
              <a:rPr lang="en-US" sz="5600" dirty="0" err="1"/>
              <a:t>poslova</a:t>
            </a:r>
            <a:r>
              <a:rPr lang="en-US" sz="5600" dirty="0"/>
              <a:t>, </a:t>
            </a:r>
            <a:r>
              <a:rPr lang="en-US" sz="5600" dirty="0" err="1"/>
              <a:t>Ministarstvo</a:t>
            </a:r>
            <a:r>
              <a:rPr lang="en-US" sz="5600" dirty="0"/>
              <a:t> </a:t>
            </a:r>
            <a:r>
              <a:rPr lang="en-US" sz="5600" dirty="0" err="1"/>
              <a:t>odbrane</a:t>
            </a:r>
            <a:r>
              <a:rPr lang="en-US" sz="5600" dirty="0"/>
              <a:t>, </a:t>
            </a:r>
            <a:r>
              <a:rPr lang="en-US" sz="5600" dirty="0" err="1"/>
              <a:t>kao</a:t>
            </a:r>
            <a:r>
              <a:rPr lang="en-US" sz="5600" dirty="0"/>
              <a:t> </a:t>
            </a:r>
            <a:r>
              <a:rPr lang="en-US" sz="5600" dirty="0" err="1"/>
              <a:t>i</a:t>
            </a:r>
            <a:r>
              <a:rPr lang="en-US" sz="5600" dirty="0"/>
              <a:t> </a:t>
            </a:r>
            <a:r>
              <a:rPr lang="en-US" sz="5600" dirty="0" err="1"/>
              <a:t>javna</a:t>
            </a:r>
            <a:r>
              <a:rPr lang="en-US" sz="5600" dirty="0"/>
              <a:t> </a:t>
            </a:r>
            <a:r>
              <a:rPr lang="en-US" sz="5600" dirty="0" err="1"/>
              <a:t>preduzeća</a:t>
            </a:r>
            <a:r>
              <a:rPr lang="en-US" sz="5600" dirty="0"/>
              <a:t> </a:t>
            </a:r>
            <a:r>
              <a:rPr lang="en-US" sz="5600" dirty="0" err="1"/>
              <a:t>Železnice</a:t>
            </a:r>
            <a:r>
              <a:rPr lang="en-US" sz="5600" dirty="0"/>
              <a:t> </a:t>
            </a:r>
            <a:r>
              <a:rPr lang="en-US" sz="5600" dirty="0" err="1"/>
              <a:t>Srbije</a:t>
            </a:r>
            <a:r>
              <a:rPr lang="en-US" sz="5600" dirty="0"/>
              <a:t>, Air Serbia, Telekom </a:t>
            </a:r>
            <a:r>
              <a:rPr lang="en-US" sz="5600" dirty="0" err="1"/>
              <a:t>i</a:t>
            </a:r>
            <a:r>
              <a:rPr lang="en-US" sz="5600" dirty="0"/>
              <a:t> </a:t>
            </a:r>
            <a:r>
              <a:rPr lang="en-US" sz="5600" dirty="0" err="1"/>
              <a:t>Pošta</a:t>
            </a:r>
            <a:r>
              <a:rPr lang="en-US" sz="5600" dirty="0"/>
              <a:t> </a:t>
            </a:r>
            <a:r>
              <a:rPr lang="en-US" sz="5600" dirty="0" err="1"/>
              <a:t>Srbije</a:t>
            </a:r>
            <a:r>
              <a:rPr lang="en-US" sz="5600" dirty="0"/>
              <a:t>).</a:t>
            </a:r>
          </a:p>
          <a:p>
            <a:pPr algn="just" fontAlgn="base">
              <a:lnSpc>
                <a:spcPct val="170000"/>
              </a:lnSpc>
            </a:pPr>
            <a:r>
              <a:rPr lang="en-US" sz="5600" dirty="0" err="1"/>
              <a:t>Iz</a:t>
            </a:r>
            <a:r>
              <a:rPr lang="en-US" sz="5600" dirty="0"/>
              <a:t> </a:t>
            </a:r>
            <a:r>
              <a:rPr lang="en-US" sz="5600" dirty="0" err="1"/>
              <a:t>godine</a:t>
            </a:r>
            <a:r>
              <a:rPr lang="en-US" sz="5600" dirty="0"/>
              <a:t> u </a:t>
            </a:r>
            <a:r>
              <a:rPr lang="en-US" sz="5600" dirty="0" err="1"/>
              <a:t>godinu</a:t>
            </a:r>
            <a:r>
              <a:rPr lang="en-US" sz="5600" dirty="0"/>
              <a:t> </a:t>
            </a:r>
            <a:r>
              <a:rPr lang="en-US" sz="5600" dirty="0" err="1"/>
              <a:t>zabrinjava</a:t>
            </a:r>
            <a:r>
              <a:rPr lang="en-US" sz="5600" dirty="0"/>
              <a:t> </a:t>
            </a:r>
            <a:r>
              <a:rPr lang="en-US" sz="5600" dirty="0" err="1"/>
              <a:t>podatak</a:t>
            </a:r>
            <a:r>
              <a:rPr lang="en-US" sz="5600" dirty="0"/>
              <a:t> da </a:t>
            </a:r>
            <a:r>
              <a:rPr lang="en-US" sz="5600" u="sng" dirty="0" err="1"/>
              <a:t>javnost</a:t>
            </a:r>
            <a:r>
              <a:rPr lang="en-US" sz="5600" u="sng" dirty="0"/>
              <a:t> </a:t>
            </a:r>
            <a:r>
              <a:rPr lang="en-US" sz="5600" u="sng" dirty="0" err="1"/>
              <a:t>ostaje</a:t>
            </a:r>
            <a:r>
              <a:rPr lang="en-US" sz="5600" u="sng" dirty="0"/>
              <a:t> </a:t>
            </a:r>
            <a:r>
              <a:rPr lang="en-US" sz="5600" u="sng" dirty="0" err="1"/>
              <a:t>uskraćena</a:t>
            </a:r>
            <a:r>
              <a:rPr lang="en-US" sz="5600" u="sng" dirty="0"/>
              <a:t> </a:t>
            </a:r>
            <a:r>
              <a:rPr lang="en-US" sz="5600" u="sng" dirty="0" err="1"/>
              <a:t>za</a:t>
            </a:r>
            <a:r>
              <a:rPr lang="en-US" sz="5600" u="sng" dirty="0"/>
              <a:t> </a:t>
            </a:r>
            <a:r>
              <a:rPr lang="en-US" sz="5600" u="sng" dirty="0" err="1"/>
              <a:t>informacije</a:t>
            </a:r>
            <a:r>
              <a:rPr lang="en-US" sz="5600" u="sng" dirty="0"/>
              <a:t> </a:t>
            </a:r>
            <a:r>
              <a:rPr lang="en-US" sz="5600" u="sng" dirty="0" err="1"/>
              <a:t>koje</a:t>
            </a:r>
            <a:r>
              <a:rPr lang="en-US" sz="5600" u="sng" dirty="0"/>
              <a:t> se </a:t>
            </a:r>
            <a:r>
              <a:rPr lang="en-US" sz="5600" u="sng" dirty="0" err="1"/>
              <a:t>tiču</a:t>
            </a:r>
            <a:r>
              <a:rPr lang="en-US" sz="5600" u="sng" dirty="0"/>
              <a:t> </a:t>
            </a:r>
            <a:r>
              <a:rPr lang="en-US" sz="5600" u="sng" dirty="0" err="1"/>
              <a:t>krupnih</a:t>
            </a:r>
            <a:r>
              <a:rPr lang="en-US" sz="5600" u="sng" dirty="0"/>
              <a:t> </a:t>
            </a:r>
            <a:r>
              <a:rPr lang="en-US" sz="5600" u="sng" dirty="0" err="1"/>
              <a:t>ekonomskih</a:t>
            </a:r>
            <a:r>
              <a:rPr lang="en-US" sz="5600" u="sng" dirty="0"/>
              <a:t> </a:t>
            </a:r>
            <a:r>
              <a:rPr lang="en-US" sz="5600" u="sng" dirty="0" err="1"/>
              <a:t>poteza</a:t>
            </a:r>
            <a:r>
              <a:rPr lang="en-US" sz="5600" u="sng" dirty="0"/>
              <a:t> </a:t>
            </a:r>
            <a:r>
              <a:rPr lang="en-US" sz="5600" u="sng" dirty="0" err="1"/>
              <a:t>države</a:t>
            </a:r>
            <a:r>
              <a:rPr lang="en-US" sz="5600" dirty="0"/>
              <a:t> </a:t>
            </a:r>
            <a:r>
              <a:rPr lang="en-US" sz="5600" dirty="0" err="1"/>
              <a:t>kao</a:t>
            </a:r>
            <a:r>
              <a:rPr lang="en-US" sz="5600" dirty="0"/>
              <a:t> </a:t>
            </a:r>
            <a:r>
              <a:rPr lang="en-US" sz="5600" dirty="0" err="1"/>
              <a:t>i</a:t>
            </a:r>
            <a:r>
              <a:rPr lang="en-US" sz="5600" dirty="0"/>
              <a:t> o </a:t>
            </a:r>
            <a:r>
              <a:rPr lang="en-US" sz="5600" dirty="0" err="1"/>
              <a:t>raspolaganju</a:t>
            </a:r>
            <a:r>
              <a:rPr lang="en-US" sz="5600" dirty="0"/>
              <a:t> </a:t>
            </a:r>
            <a:r>
              <a:rPr lang="en-US" sz="5600" dirty="0" err="1"/>
              <a:t>velikim</a:t>
            </a:r>
            <a:r>
              <a:rPr lang="en-US" sz="5600" dirty="0"/>
              <a:t> </a:t>
            </a:r>
            <a:r>
              <a:rPr lang="en-US" sz="5600" dirty="0" err="1"/>
              <a:t>finansijskim</a:t>
            </a:r>
            <a:r>
              <a:rPr lang="en-US" sz="5600" dirty="0"/>
              <a:t> </a:t>
            </a:r>
            <a:r>
              <a:rPr lang="en-US" sz="5600" dirty="0" err="1"/>
              <a:t>ili</a:t>
            </a:r>
            <a:r>
              <a:rPr lang="en-US" sz="5600" dirty="0"/>
              <a:t> </a:t>
            </a:r>
            <a:r>
              <a:rPr lang="en-US" sz="5600" dirty="0" err="1"/>
              <a:t>materijalnim</a:t>
            </a:r>
            <a:r>
              <a:rPr lang="en-US" sz="5600" dirty="0"/>
              <a:t> </a:t>
            </a:r>
            <a:r>
              <a:rPr lang="en-US" sz="5600" dirty="0" err="1"/>
              <a:t>resursima</a:t>
            </a:r>
            <a:r>
              <a:rPr lang="en-US" sz="5600" dirty="0"/>
              <a:t>.</a:t>
            </a:r>
          </a:p>
          <a:p>
            <a:pPr algn="just" fontAlgn="base">
              <a:lnSpc>
                <a:spcPct val="170000"/>
              </a:lnSpc>
            </a:pPr>
            <a:r>
              <a:rPr lang="en-US" sz="5600" u="sng" dirty="0"/>
              <a:t>U 2017. </a:t>
            </a:r>
            <a:r>
              <a:rPr lang="en-US" sz="5600" u="sng" dirty="0" err="1"/>
              <a:t>godini</a:t>
            </a:r>
            <a:r>
              <a:rPr lang="en-US" sz="5600" u="sng" dirty="0"/>
              <a:t> </a:t>
            </a:r>
            <a:r>
              <a:rPr lang="en-US" sz="5600" u="sng" dirty="0" err="1"/>
              <a:t>drastično</a:t>
            </a:r>
            <a:r>
              <a:rPr lang="en-US" sz="5600" u="sng" dirty="0"/>
              <a:t> </a:t>
            </a:r>
            <a:r>
              <a:rPr lang="en-US" sz="5600" u="sng" dirty="0" err="1"/>
              <a:t>je</a:t>
            </a:r>
            <a:r>
              <a:rPr lang="en-US" sz="5600" u="sng" dirty="0"/>
              <a:t> </a:t>
            </a:r>
            <a:r>
              <a:rPr lang="en-US" sz="5600" u="sng" dirty="0" err="1"/>
              <a:t>opao</a:t>
            </a:r>
            <a:r>
              <a:rPr lang="en-US" sz="5600" u="sng" dirty="0"/>
              <a:t> </a:t>
            </a:r>
            <a:r>
              <a:rPr lang="en-US" sz="5600" u="sng" dirty="0" err="1"/>
              <a:t>broj</a:t>
            </a:r>
            <a:r>
              <a:rPr lang="en-US" sz="5600" u="sng" dirty="0"/>
              <a:t> organa </a:t>
            </a:r>
            <a:r>
              <a:rPr lang="en-US" sz="5600" u="sng" dirty="0" err="1"/>
              <a:t>koji</a:t>
            </a:r>
            <a:r>
              <a:rPr lang="en-US" sz="5600" u="sng" dirty="0"/>
              <a:t> </a:t>
            </a:r>
            <a:r>
              <a:rPr lang="en-US" sz="5600" u="sng" dirty="0" err="1"/>
              <a:t>dobrovoljno</a:t>
            </a:r>
            <a:r>
              <a:rPr lang="en-US" sz="5600" u="sng" dirty="0"/>
              <a:t> </a:t>
            </a:r>
            <a:r>
              <a:rPr lang="en-US" sz="5600" u="sng" dirty="0" err="1"/>
              <a:t>izvršavaju</a:t>
            </a:r>
            <a:r>
              <a:rPr lang="en-US" sz="5600" u="sng" dirty="0"/>
              <a:t> </a:t>
            </a:r>
            <a:r>
              <a:rPr lang="en-US" sz="5600" u="sng" dirty="0" err="1"/>
              <a:t>rešenja</a:t>
            </a:r>
            <a:r>
              <a:rPr lang="en-US" sz="5600" u="sng" dirty="0"/>
              <a:t> </a:t>
            </a:r>
            <a:r>
              <a:rPr lang="en-US" sz="5600" u="sng" dirty="0" err="1"/>
              <a:t>Poverenika</a:t>
            </a:r>
            <a:r>
              <a:rPr lang="en-US" sz="5600" u="sng" dirty="0"/>
              <a:t> u </a:t>
            </a:r>
            <a:r>
              <a:rPr lang="en-US" sz="5600" u="sng" dirty="0" err="1"/>
              <a:t>pogledu</a:t>
            </a:r>
            <a:r>
              <a:rPr lang="en-US" sz="5600" u="sng" dirty="0"/>
              <a:t> </a:t>
            </a:r>
            <a:r>
              <a:rPr lang="en-US" sz="5600" u="sng" dirty="0" err="1"/>
              <a:t>naplate</a:t>
            </a:r>
            <a:r>
              <a:rPr lang="en-US" sz="5600" u="sng" dirty="0"/>
              <a:t> </a:t>
            </a:r>
            <a:r>
              <a:rPr lang="en-US" sz="5600" u="sng" dirty="0" err="1"/>
              <a:t>izrečenih</a:t>
            </a:r>
            <a:r>
              <a:rPr lang="en-US" sz="5600" u="sng" dirty="0"/>
              <a:t> </a:t>
            </a:r>
            <a:r>
              <a:rPr lang="en-US" sz="5600" u="sng" dirty="0" err="1"/>
              <a:t>novčanih</a:t>
            </a:r>
            <a:r>
              <a:rPr lang="en-US" sz="5600" u="sng" dirty="0"/>
              <a:t> </a:t>
            </a:r>
            <a:r>
              <a:rPr lang="en-US" sz="5600" u="sng" dirty="0" err="1"/>
              <a:t>kazni</a:t>
            </a:r>
            <a:r>
              <a:rPr lang="en-US" sz="5600" u="sng" dirty="0"/>
              <a:t> </a:t>
            </a:r>
            <a:r>
              <a:rPr lang="en-US" sz="5600" u="sng" dirty="0" err="1"/>
              <a:t>tj</a:t>
            </a:r>
            <a:r>
              <a:rPr lang="en-US" sz="5600" u="sng" dirty="0"/>
              <a:t>. </a:t>
            </a:r>
            <a:r>
              <a:rPr lang="en-US" sz="5600" u="sng" dirty="0" err="1"/>
              <a:t>penala</a:t>
            </a:r>
            <a:r>
              <a:rPr lang="en-US" sz="5600" dirty="0"/>
              <a:t>. </a:t>
            </a:r>
            <a:r>
              <a:rPr lang="en-US" sz="5600" dirty="0" err="1"/>
              <a:t>Naime</a:t>
            </a:r>
            <a:r>
              <a:rPr lang="en-US" sz="5600" dirty="0"/>
              <a:t>, </a:t>
            </a:r>
            <a:r>
              <a:rPr lang="en-US" sz="5600" dirty="0" err="1"/>
              <a:t>ovaj</a:t>
            </a:r>
            <a:r>
              <a:rPr lang="en-US" sz="5600" dirty="0"/>
              <a:t> </a:t>
            </a:r>
            <a:r>
              <a:rPr lang="en-US" sz="5600" dirty="0" err="1"/>
              <a:t>broj</a:t>
            </a:r>
            <a:r>
              <a:rPr lang="en-US" sz="5600" dirty="0"/>
              <a:t> organa u 2017. </a:t>
            </a:r>
            <a:r>
              <a:rPr lang="en-US" sz="5600" dirty="0" err="1"/>
              <a:t>godini</a:t>
            </a:r>
            <a:r>
              <a:rPr lang="en-US" sz="5600" dirty="0"/>
              <a:t> </a:t>
            </a:r>
            <a:r>
              <a:rPr lang="en-US" sz="5600" dirty="0" err="1"/>
              <a:t>je</a:t>
            </a:r>
            <a:r>
              <a:rPr lang="en-US" sz="5600" dirty="0"/>
              <a:t> </a:t>
            </a:r>
            <a:r>
              <a:rPr lang="en-US" sz="5600" dirty="0" err="1"/>
              <a:t>iznosio</a:t>
            </a:r>
            <a:r>
              <a:rPr lang="en-US" sz="5600" dirty="0"/>
              <a:t> </a:t>
            </a:r>
            <a:r>
              <a:rPr lang="en-US" sz="5600" dirty="0" err="1"/>
              <a:t>samo</a:t>
            </a:r>
            <a:r>
              <a:rPr lang="en-US" sz="5600" dirty="0"/>
              <a:t> 27,1% </a:t>
            </a:r>
            <a:r>
              <a:rPr lang="en-US" sz="5600" dirty="0" err="1"/>
              <a:t>dok</a:t>
            </a:r>
            <a:r>
              <a:rPr lang="en-US" sz="5600" dirty="0"/>
              <a:t> </a:t>
            </a:r>
            <a:r>
              <a:rPr lang="en-US" sz="5600" dirty="0" err="1"/>
              <a:t>je</a:t>
            </a:r>
            <a:r>
              <a:rPr lang="en-US" sz="5600" dirty="0"/>
              <a:t> u 2016. </a:t>
            </a:r>
            <a:r>
              <a:rPr lang="en-US" sz="5600" dirty="0" err="1"/>
              <a:t>godini</a:t>
            </a:r>
            <a:r>
              <a:rPr lang="en-US" sz="5600" dirty="0"/>
              <a:t> </a:t>
            </a:r>
            <a:r>
              <a:rPr lang="en-US" sz="5600" dirty="0" err="1"/>
              <a:t>ovaj</a:t>
            </a:r>
            <a:r>
              <a:rPr lang="en-US" sz="5600" dirty="0"/>
              <a:t> </a:t>
            </a:r>
            <a:r>
              <a:rPr lang="en-US" sz="5600" dirty="0" err="1"/>
              <a:t>broj</a:t>
            </a:r>
            <a:r>
              <a:rPr lang="en-US" sz="5600" dirty="0"/>
              <a:t> </a:t>
            </a:r>
            <a:r>
              <a:rPr lang="en-US" sz="5600" dirty="0" err="1"/>
              <a:t>iznosio</a:t>
            </a:r>
            <a:r>
              <a:rPr lang="en-US" sz="5600" dirty="0"/>
              <a:t> </a:t>
            </a:r>
            <a:r>
              <a:rPr lang="en-US" sz="5600" dirty="0" err="1"/>
              <a:t>čak</a:t>
            </a:r>
            <a:r>
              <a:rPr lang="en-US" sz="5600" dirty="0"/>
              <a:t>  73,5% (</a:t>
            </a:r>
            <a:r>
              <a:rPr lang="en-US" sz="5600" dirty="0" err="1"/>
              <a:t>Institucije</a:t>
            </a:r>
            <a:r>
              <a:rPr lang="en-US" sz="5600" dirty="0"/>
              <a:t>/</a:t>
            </a:r>
            <a:r>
              <a:rPr lang="en-US" sz="5600" dirty="0" err="1"/>
              <a:t>organi</a:t>
            </a:r>
            <a:r>
              <a:rPr lang="en-US" sz="5600" dirty="0"/>
              <a:t> </a:t>
            </a:r>
            <a:r>
              <a:rPr lang="en-US" sz="5600" dirty="0" err="1"/>
              <a:t>ignorišu</a:t>
            </a:r>
            <a:r>
              <a:rPr lang="en-US" sz="5600" dirty="0"/>
              <a:t> </a:t>
            </a:r>
            <a:r>
              <a:rPr lang="en-US" sz="5600" dirty="0" err="1"/>
              <a:t>zahteve</a:t>
            </a:r>
            <a:r>
              <a:rPr lang="en-US" sz="5600" dirty="0"/>
              <a:t> </a:t>
            </a:r>
            <a:r>
              <a:rPr lang="en-US" sz="5600" dirty="0" err="1"/>
              <a:t>za</a:t>
            </a:r>
            <a:r>
              <a:rPr lang="en-US" sz="5600" dirty="0"/>
              <a:t> </a:t>
            </a:r>
            <a:r>
              <a:rPr lang="en-US" sz="5600" dirty="0" err="1"/>
              <a:t>naplatu</a:t>
            </a:r>
            <a:r>
              <a:rPr lang="en-US" sz="5600" dirty="0"/>
              <a:t>)</a:t>
            </a:r>
          </a:p>
          <a:p>
            <a:pPr algn="just" fontAlgn="base">
              <a:lnSpc>
                <a:spcPct val="170000"/>
              </a:lnSpc>
            </a:pPr>
            <a:r>
              <a:rPr lang="en-US" sz="5600" u="sng" dirty="0"/>
              <a:t>Od </a:t>
            </a:r>
            <a:r>
              <a:rPr lang="en-US" sz="5600" u="sng" dirty="0" err="1"/>
              <a:t>početka</a:t>
            </a:r>
            <a:r>
              <a:rPr lang="en-US" sz="5600" u="sng" dirty="0"/>
              <a:t> </a:t>
            </a:r>
            <a:r>
              <a:rPr lang="en-US" sz="5600" u="sng" dirty="0" err="1"/>
              <a:t>primene</a:t>
            </a:r>
            <a:r>
              <a:rPr lang="en-US" sz="5600" u="sng" dirty="0"/>
              <a:t> </a:t>
            </a:r>
            <a:r>
              <a:rPr lang="en-US" sz="5600" u="sng" dirty="0" err="1"/>
              <a:t>novog</a:t>
            </a:r>
            <a:r>
              <a:rPr lang="en-US" sz="5600" u="sng" dirty="0"/>
              <a:t> </a:t>
            </a:r>
            <a:r>
              <a:rPr lang="en-US" sz="5600" u="sng" dirty="0" err="1"/>
              <a:t>Zakona</a:t>
            </a:r>
            <a:r>
              <a:rPr lang="en-US" sz="5600" u="sng" dirty="0"/>
              <a:t> o </a:t>
            </a:r>
            <a:r>
              <a:rPr lang="en-US" sz="5600" u="sng" dirty="0" err="1"/>
              <a:t>opštem</a:t>
            </a:r>
            <a:r>
              <a:rPr lang="en-US" sz="5600" u="sng" dirty="0"/>
              <a:t> </a:t>
            </a:r>
            <a:r>
              <a:rPr lang="en-US" sz="5600" u="sng" dirty="0" err="1"/>
              <a:t>upravnom</a:t>
            </a:r>
            <a:r>
              <a:rPr lang="en-US" sz="5600" u="sng" dirty="0"/>
              <a:t> </a:t>
            </a:r>
            <a:r>
              <a:rPr lang="en-US" sz="5600" u="sng" dirty="0" err="1"/>
              <a:t>postupku</a:t>
            </a:r>
            <a:r>
              <a:rPr lang="en-US" sz="5600" u="sng" dirty="0"/>
              <a:t> (ZUP) u </a:t>
            </a:r>
            <a:r>
              <a:rPr lang="en-US" sz="5600" u="sng" dirty="0" err="1"/>
              <a:t>junu</a:t>
            </a:r>
            <a:r>
              <a:rPr lang="en-US" sz="5600" u="sng" dirty="0"/>
              <a:t> 2017. </a:t>
            </a:r>
            <a:r>
              <a:rPr lang="en-US" sz="5600" u="sng" dirty="0" err="1"/>
              <a:t>godine</a:t>
            </a:r>
            <a:r>
              <a:rPr lang="en-US" sz="5600" u="sng" dirty="0"/>
              <a:t>, </a:t>
            </a:r>
            <a:r>
              <a:rPr lang="en-US" sz="5600" u="sng" dirty="0" err="1"/>
              <a:t>izvršenje</a:t>
            </a:r>
            <a:r>
              <a:rPr lang="en-US" sz="5600" u="sng" dirty="0"/>
              <a:t> </a:t>
            </a:r>
            <a:r>
              <a:rPr lang="en-US" sz="5600" u="sng" dirty="0" err="1"/>
              <a:t>rešenja</a:t>
            </a:r>
            <a:r>
              <a:rPr lang="en-US" sz="5600" u="sng" dirty="0"/>
              <a:t> </a:t>
            </a:r>
            <a:r>
              <a:rPr lang="en-US" sz="5600" u="sng" dirty="0" err="1"/>
              <a:t>Poverenika</a:t>
            </a:r>
            <a:r>
              <a:rPr lang="en-US" sz="5600" u="sng" dirty="0"/>
              <a:t> </a:t>
            </a:r>
            <a:r>
              <a:rPr lang="en-US" sz="5600" u="sng" dirty="0" err="1"/>
              <a:t>je</a:t>
            </a:r>
            <a:r>
              <a:rPr lang="en-US" sz="5600" u="sng" dirty="0"/>
              <a:t> </a:t>
            </a:r>
            <a:r>
              <a:rPr lang="en-US" sz="5600" u="sng" dirty="0" err="1"/>
              <a:t>postalo</a:t>
            </a:r>
            <a:r>
              <a:rPr lang="en-US" sz="5600" u="sng" dirty="0"/>
              <a:t> </a:t>
            </a:r>
            <a:r>
              <a:rPr lang="en-US" sz="5600" u="sng" dirty="0" err="1"/>
              <a:t>faktički</a:t>
            </a:r>
            <a:r>
              <a:rPr lang="en-US" sz="5600" u="sng" dirty="0"/>
              <a:t> </a:t>
            </a:r>
            <a:r>
              <a:rPr lang="en-US" sz="5600" u="sng" dirty="0" err="1"/>
              <a:t>nesprovodivo</a:t>
            </a:r>
            <a:r>
              <a:rPr lang="en-US" sz="5600" dirty="0"/>
              <a:t>. </a:t>
            </a:r>
            <a:r>
              <a:rPr lang="en-US" sz="5600" dirty="0" err="1"/>
              <a:t>Narodna</a:t>
            </a:r>
            <a:r>
              <a:rPr lang="en-US" sz="5600" dirty="0"/>
              <a:t> </a:t>
            </a:r>
            <a:r>
              <a:rPr lang="en-US" sz="5600" dirty="0" err="1"/>
              <a:t>banka</a:t>
            </a:r>
            <a:r>
              <a:rPr lang="en-US" sz="5600" dirty="0"/>
              <a:t> </a:t>
            </a:r>
            <a:r>
              <a:rPr lang="en-US" sz="5600" dirty="0" err="1"/>
              <a:t>Srbije</a:t>
            </a:r>
            <a:r>
              <a:rPr lang="en-US" sz="5600" dirty="0"/>
              <a:t>, </a:t>
            </a:r>
            <a:r>
              <a:rPr lang="en-US" sz="5600" dirty="0" err="1"/>
              <a:t>Ministarstvo</a:t>
            </a:r>
            <a:r>
              <a:rPr lang="en-US" sz="5600" dirty="0"/>
              <a:t> </a:t>
            </a:r>
            <a:r>
              <a:rPr lang="en-US" sz="5600" dirty="0" err="1"/>
              <a:t>finansija</a:t>
            </a:r>
            <a:r>
              <a:rPr lang="en-US" sz="5600" dirty="0"/>
              <a:t>, </a:t>
            </a:r>
            <a:r>
              <a:rPr lang="en-US" sz="5600" dirty="0" err="1"/>
              <a:t>Uprava</a:t>
            </a:r>
            <a:r>
              <a:rPr lang="en-US" sz="5600" dirty="0"/>
              <a:t> </a:t>
            </a:r>
            <a:r>
              <a:rPr lang="en-US" sz="5600" dirty="0" err="1"/>
              <a:t>za</a:t>
            </a:r>
            <a:r>
              <a:rPr lang="en-US" sz="5600" dirty="0"/>
              <a:t> </a:t>
            </a:r>
            <a:r>
              <a:rPr lang="en-US" sz="5600" dirty="0" err="1"/>
              <a:t>trezor</a:t>
            </a:r>
            <a:r>
              <a:rPr lang="en-US" sz="5600" dirty="0"/>
              <a:t>, </a:t>
            </a:r>
            <a:r>
              <a:rPr lang="en-US" sz="5600" dirty="0" err="1"/>
              <a:t>ali</a:t>
            </a:r>
            <a:r>
              <a:rPr lang="en-US" sz="5600" dirty="0"/>
              <a:t> </a:t>
            </a:r>
            <a:r>
              <a:rPr lang="en-US" sz="5600" dirty="0" err="1"/>
              <a:t>i</a:t>
            </a:r>
            <a:r>
              <a:rPr lang="en-US" sz="5600" dirty="0"/>
              <a:t> </a:t>
            </a:r>
            <a:r>
              <a:rPr lang="en-US" sz="5600" dirty="0" err="1"/>
              <a:t>sudovi</a:t>
            </a:r>
            <a:r>
              <a:rPr lang="en-US" sz="5600" dirty="0"/>
              <a:t> </a:t>
            </a:r>
            <a:r>
              <a:rPr lang="en-US" sz="5600" dirty="0" err="1"/>
              <a:t>i</a:t>
            </a:r>
            <a:r>
              <a:rPr lang="en-US" sz="5600" dirty="0"/>
              <a:t> </a:t>
            </a:r>
            <a:r>
              <a:rPr lang="en-US" sz="5600" dirty="0" err="1"/>
              <a:t>javni</a:t>
            </a:r>
            <a:r>
              <a:rPr lang="en-US" sz="5600" dirty="0"/>
              <a:t> </a:t>
            </a:r>
            <a:r>
              <a:rPr lang="en-US" sz="5600" dirty="0" err="1"/>
              <a:t>izvršitelji</a:t>
            </a:r>
            <a:r>
              <a:rPr lang="en-US" sz="5600" dirty="0"/>
              <a:t>, </a:t>
            </a:r>
            <a:r>
              <a:rPr lang="en-US" sz="5600" dirty="0" err="1"/>
              <a:t>oglašavaju</a:t>
            </a:r>
            <a:r>
              <a:rPr lang="en-US" sz="5600" dirty="0"/>
              <a:t> da </a:t>
            </a:r>
            <a:r>
              <a:rPr lang="en-US" sz="5600" dirty="0" err="1"/>
              <a:t>nisu</a:t>
            </a:r>
            <a:r>
              <a:rPr lang="en-US" sz="5600" dirty="0"/>
              <a:t> </a:t>
            </a:r>
            <a:r>
              <a:rPr lang="en-US" sz="5600" dirty="0" err="1"/>
              <a:t>nadležni</a:t>
            </a:r>
            <a:r>
              <a:rPr lang="en-US" sz="5600" dirty="0"/>
              <a:t> da </a:t>
            </a:r>
            <a:r>
              <a:rPr lang="en-US" sz="5600" dirty="0" err="1"/>
              <a:t>utvrđuju</a:t>
            </a:r>
            <a:r>
              <a:rPr lang="en-US" sz="5600" dirty="0"/>
              <a:t> </a:t>
            </a:r>
            <a:r>
              <a:rPr lang="en-US" sz="5600" dirty="0" err="1"/>
              <a:t>godišnje</a:t>
            </a:r>
            <a:r>
              <a:rPr lang="en-US" sz="5600" dirty="0"/>
              <a:t> </a:t>
            </a:r>
            <a:r>
              <a:rPr lang="en-US" sz="5600" dirty="0" err="1"/>
              <a:t>prihode</a:t>
            </a:r>
            <a:r>
              <a:rPr lang="en-US" sz="5600" dirty="0"/>
              <a:t> </a:t>
            </a:r>
            <a:r>
              <a:rPr lang="en-US" sz="5600" dirty="0" err="1"/>
              <a:t>obveznika</a:t>
            </a:r>
            <a:r>
              <a:rPr lang="en-US" sz="5600" dirty="0"/>
              <a:t> </a:t>
            </a:r>
            <a:r>
              <a:rPr lang="en-US" sz="5600" dirty="0" err="1"/>
              <a:t>zakona</a:t>
            </a:r>
            <a:r>
              <a:rPr lang="en-US" sz="5600" dirty="0"/>
              <a:t>, </a:t>
            </a:r>
            <a:r>
              <a:rPr lang="en-US" sz="5600" dirty="0" err="1"/>
              <a:t>koji</a:t>
            </a:r>
            <a:r>
              <a:rPr lang="en-US" sz="5600" dirty="0"/>
              <a:t> </a:t>
            </a:r>
            <a:r>
              <a:rPr lang="en-US" sz="5600" dirty="0" err="1"/>
              <a:t>predstavljaju</a:t>
            </a:r>
            <a:r>
              <a:rPr lang="en-US" sz="5600" dirty="0"/>
              <a:t> </a:t>
            </a:r>
            <a:r>
              <a:rPr lang="en-US" sz="5600" dirty="0" err="1"/>
              <a:t>osnovicu</a:t>
            </a:r>
            <a:r>
              <a:rPr lang="en-US" sz="5600" dirty="0"/>
              <a:t> </a:t>
            </a:r>
            <a:r>
              <a:rPr lang="en-US" sz="5600" dirty="0" err="1"/>
              <a:t>za</a:t>
            </a:r>
            <a:r>
              <a:rPr lang="en-US" sz="5600" dirty="0"/>
              <a:t> </a:t>
            </a:r>
            <a:r>
              <a:rPr lang="en-US" sz="5600" dirty="0" err="1"/>
              <a:t>izračunavanje</a:t>
            </a:r>
            <a:r>
              <a:rPr lang="en-US" sz="5600" dirty="0"/>
              <a:t> </a:t>
            </a:r>
            <a:r>
              <a:rPr lang="en-US" sz="5600" dirty="0" err="1"/>
              <a:t>visine</a:t>
            </a:r>
            <a:r>
              <a:rPr lang="en-US" sz="5600" dirty="0"/>
              <a:t> </a:t>
            </a:r>
            <a:r>
              <a:rPr lang="en-US" sz="5600" dirty="0" err="1"/>
              <a:t>novčane</a:t>
            </a:r>
            <a:r>
              <a:rPr lang="en-US" sz="5600" dirty="0"/>
              <a:t> </a:t>
            </a:r>
            <a:r>
              <a:rPr lang="en-US" sz="5600" dirty="0" err="1"/>
              <a:t>kazne</a:t>
            </a:r>
            <a:r>
              <a:rPr lang="en-US" sz="5600" dirty="0"/>
              <a:t>  </a:t>
            </a:r>
            <a:r>
              <a:rPr lang="en-US" sz="5600" dirty="0" err="1"/>
              <a:t>koja</a:t>
            </a:r>
            <a:r>
              <a:rPr lang="en-US" sz="5600" dirty="0"/>
              <a:t> bi </a:t>
            </a:r>
            <a:r>
              <a:rPr lang="en-US" sz="5600" dirty="0" err="1"/>
              <a:t>prema</a:t>
            </a:r>
            <a:r>
              <a:rPr lang="en-US" sz="5600" dirty="0"/>
              <a:t> ZUP-u </a:t>
            </a:r>
            <a:r>
              <a:rPr lang="en-US" sz="5600" dirty="0" err="1"/>
              <a:t>trebalo</a:t>
            </a:r>
            <a:r>
              <a:rPr lang="en-US" sz="5600" dirty="0"/>
              <a:t> da </a:t>
            </a:r>
            <a:r>
              <a:rPr lang="en-US" sz="5600" dirty="0" err="1"/>
              <a:t>usledi</a:t>
            </a:r>
            <a:r>
              <a:rPr lang="en-US" sz="5600" dirty="0"/>
              <a:t> </a:t>
            </a:r>
            <a:r>
              <a:rPr lang="en-US" sz="5600" dirty="0" err="1"/>
              <a:t>ukoliko</a:t>
            </a:r>
            <a:r>
              <a:rPr lang="en-US" sz="5600" dirty="0"/>
              <a:t> organ </a:t>
            </a:r>
            <a:r>
              <a:rPr lang="en-US" sz="5600" dirty="0" err="1"/>
              <a:t>odbije</a:t>
            </a:r>
            <a:r>
              <a:rPr lang="en-US" sz="5600" dirty="0"/>
              <a:t> da </a:t>
            </a:r>
            <a:r>
              <a:rPr lang="en-US" sz="5600" dirty="0" err="1"/>
              <a:t>izvrši</a:t>
            </a:r>
            <a:r>
              <a:rPr lang="en-US" sz="5600" dirty="0"/>
              <a:t> </a:t>
            </a:r>
            <a:r>
              <a:rPr lang="en-US" sz="5600" dirty="0" err="1"/>
              <a:t>rešenje</a:t>
            </a:r>
            <a:r>
              <a:rPr lang="en-US" sz="5600" dirty="0"/>
              <a:t> </a:t>
            </a:r>
            <a:r>
              <a:rPr lang="en-US" sz="5600" dirty="0" err="1"/>
              <a:t>Poverenika</a:t>
            </a:r>
            <a:r>
              <a:rPr lang="en-US" sz="5600" dirty="0"/>
              <a:t>. Kao </a:t>
            </a:r>
            <a:r>
              <a:rPr lang="en-US" sz="5600" dirty="0" err="1"/>
              <a:t>posledica</a:t>
            </a:r>
            <a:r>
              <a:rPr lang="en-US" sz="5600" dirty="0"/>
              <a:t>, </a:t>
            </a:r>
            <a:r>
              <a:rPr lang="en-US" sz="5600" dirty="0" err="1"/>
              <a:t>sprovođenje</a:t>
            </a:r>
            <a:r>
              <a:rPr lang="en-US" sz="5600" dirty="0"/>
              <a:t> </a:t>
            </a:r>
            <a:r>
              <a:rPr lang="en-US" sz="5600" dirty="0" err="1"/>
              <a:t>zakona</a:t>
            </a:r>
            <a:r>
              <a:rPr lang="en-US" sz="5600" dirty="0"/>
              <a:t> </a:t>
            </a:r>
            <a:r>
              <a:rPr lang="en-US" sz="5600" dirty="0" err="1"/>
              <a:t>je</a:t>
            </a:r>
            <a:r>
              <a:rPr lang="en-US" sz="5600" dirty="0"/>
              <a:t> </a:t>
            </a:r>
            <a:r>
              <a:rPr lang="en-US" sz="5600" dirty="0" err="1"/>
              <a:t>ostavljeno</a:t>
            </a:r>
            <a:r>
              <a:rPr lang="en-US" sz="5600" dirty="0"/>
              <a:t> </a:t>
            </a:r>
            <a:r>
              <a:rPr lang="en-US" sz="5600" dirty="0" err="1"/>
              <a:t>na</a:t>
            </a:r>
            <a:r>
              <a:rPr lang="en-US" sz="5600" dirty="0"/>
              <a:t> </a:t>
            </a:r>
            <a:r>
              <a:rPr lang="en-US" sz="5600" i="1" dirty="0" err="1"/>
              <a:t>dobru</a:t>
            </a:r>
            <a:r>
              <a:rPr lang="en-US" sz="5600" i="1" dirty="0"/>
              <a:t> </a:t>
            </a:r>
            <a:r>
              <a:rPr lang="en-US" sz="5600" i="1" dirty="0" err="1"/>
              <a:t>volju</a:t>
            </a:r>
            <a:r>
              <a:rPr lang="en-US" sz="5600" dirty="0"/>
              <a:t> organa, </a:t>
            </a:r>
            <a:r>
              <a:rPr lang="en-US" sz="5600" dirty="0" err="1"/>
              <a:t>tj</a:t>
            </a:r>
            <a:r>
              <a:rPr lang="en-US" sz="5600" dirty="0"/>
              <a:t>. da li </a:t>
            </a:r>
            <a:r>
              <a:rPr lang="en-US" sz="5600" dirty="0" err="1"/>
              <a:t>organi</a:t>
            </a:r>
            <a:r>
              <a:rPr lang="en-US" sz="5600" dirty="0"/>
              <a:t> </a:t>
            </a:r>
            <a:r>
              <a:rPr lang="en-US" sz="5600" dirty="0" err="1"/>
              <a:t>žele</a:t>
            </a:r>
            <a:r>
              <a:rPr lang="en-US" sz="5600" dirty="0"/>
              <a:t> da </a:t>
            </a:r>
            <a:r>
              <a:rPr lang="en-US" sz="5600" dirty="0" err="1"/>
              <a:t>odgovore</a:t>
            </a:r>
            <a:r>
              <a:rPr lang="en-US" sz="5600" dirty="0"/>
              <a:t> </a:t>
            </a:r>
            <a:r>
              <a:rPr lang="en-US" sz="5600" dirty="0" err="1"/>
              <a:t>na</a:t>
            </a:r>
            <a:r>
              <a:rPr lang="en-US" sz="5600" dirty="0"/>
              <a:t> </a:t>
            </a:r>
            <a:r>
              <a:rPr lang="en-US" sz="5600" dirty="0" err="1"/>
              <a:t>tražene</a:t>
            </a:r>
            <a:r>
              <a:rPr lang="en-US" sz="5600" dirty="0"/>
              <a:t> </a:t>
            </a:r>
            <a:r>
              <a:rPr lang="en-US" sz="5600" dirty="0" err="1"/>
              <a:t>informacije</a:t>
            </a:r>
            <a:r>
              <a:rPr lang="en-US" sz="5600" dirty="0"/>
              <a:t>. 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5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B3756-F43D-B44D-A02F-A76CAFFB0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14"/>
            <a:ext cx="10515600" cy="38100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/>
              <a:t>Problemi</a:t>
            </a:r>
            <a:r>
              <a:rPr lang="en-US" sz="2800" dirty="0"/>
              <a:t> u </a:t>
            </a:r>
            <a:r>
              <a:rPr lang="en-US" sz="2800" dirty="0" err="1"/>
              <a:t>dosadašnjoj</a:t>
            </a:r>
            <a:r>
              <a:rPr lang="en-US" sz="2800" dirty="0"/>
              <a:t> </a:t>
            </a:r>
            <a:r>
              <a:rPr lang="en-US" sz="2800" dirty="0" err="1"/>
              <a:t>primeni</a:t>
            </a:r>
            <a:r>
              <a:rPr lang="en-US" sz="2800" dirty="0"/>
              <a:t> </a:t>
            </a:r>
            <a:r>
              <a:rPr lang="en-US" sz="2800" dirty="0" err="1"/>
              <a:t>Zakona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0F33B-0391-C44C-A6E6-E035EB6BB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522514"/>
            <a:ext cx="10918371" cy="6193972"/>
          </a:xfrm>
        </p:spPr>
        <p:txBody>
          <a:bodyPr>
            <a:normAutofit fontScale="55000" lnSpcReduction="20000"/>
          </a:bodyPr>
          <a:lstStyle/>
          <a:p>
            <a:pPr algn="just" fontAlgn="base">
              <a:lnSpc>
                <a:spcPct val="170000"/>
              </a:lnSpc>
            </a:pPr>
            <a:r>
              <a:rPr lang="en-US" dirty="0"/>
              <a:t>Sve </a:t>
            </a:r>
            <a:r>
              <a:rPr lang="en-US" dirty="0" err="1"/>
              <a:t>više</a:t>
            </a:r>
            <a:r>
              <a:rPr lang="en-US" dirty="0"/>
              <a:t> organa u </a:t>
            </a:r>
            <a:r>
              <a:rPr lang="en-US" dirty="0" err="1"/>
              <a:t>odgovoru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zahteve</a:t>
            </a:r>
            <a:r>
              <a:rPr lang="en-US" dirty="0"/>
              <a:t> </a:t>
            </a:r>
            <a:r>
              <a:rPr lang="en-US" dirty="0" err="1"/>
              <a:t>ističe</a:t>
            </a:r>
            <a:r>
              <a:rPr lang="en-US" dirty="0"/>
              <a:t> da ne </a:t>
            </a:r>
            <a:r>
              <a:rPr lang="en-US" dirty="0" err="1"/>
              <a:t>poseduje</a:t>
            </a:r>
            <a:r>
              <a:rPr lang="en-US" dirty="0"/>
              <a:t> </a:t>
            </a:r>
            <a:r>
              <a:rPr lang="en-US" dirty="0" err="1"/>
              <a:t>tražene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endParaRPr lang="en-US" dirty="0"/>
          </a:p>
          <a:p>
            <a:pPr algn="just" fontAlgn="base">
              <a:lnSpc>
                <a:spcPct val="170000"/>
              </a:lnSpc>
            </a:pP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Poverenik</a:t>
            </a:r>
            <a:r>
              <a:rPr lang="en-US" dirty="0"/>
              <a:t> </a:t>
            </a:r>
            <a:r>
              <a:rPr lang="en-US" u="sng" dirty="0" err="1"/>
              <a:t>nije</a:t>
            </a:r>
            <a:r>
              <a:rPr lang="en-US" u="sng" dirty="0"/>
              <a:t> </a:t>
            </a:r>
            <a:r>
              <a:rPr lang="en-US" u="sng" dirty="0" err="1"/>
              <a:t>ovlašćen</a:t>
            </a:r>
            <a:r>
              <a:rPr lang="en-US" u="sng" dirty="0"/>
              <a:t> </a:t>
            </a:r>
            <a:r>
              <a:rPr lang="en-US" u="sng" dirty="0" err="1"/>
              <a:t>za</a:t>
            </a:r>
            <a:r>
              <a:rPr lang="en-US" u="sng" dirty="0"/>
              <a:t> </a:t>
            </a:r>
            <a:r>
              <a:rPr lang="en-US" u="sng" dirty="0" err="1"/>
              <a:t>nadzor</a:t>
            </a:r>
            <a:r>
              <a:rPr lang="en-US" dirty="0"/>
              <a:t> u </a:t>
            </a:r>
            <a:r>
              <a:rPr lang="en-US" dirty="0" err="1"/>
              <a:t>ovoj</a:t>
            </a:r>
            <a:r>
              <a:rPr lang="en-US" dirty="0"/>
              <a:t> </a:t>
            </a:r>
            <a:r>
              <a:rPr lang="en-US" dirty="0" err="1"/>
              <a:t>materiji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ne </a:t>
            </a:r>
            <a:r>
              <a:rPr lang="en-US" dirty="0" err="1"/>
              <a:t>može</a:t>
            </a:r>
            <a:r>
              <a:rPr lang="en-US" dirty="0"/>
              <a:t> da </a:t>
            </a:r>
            <a:r>
              <a:rPr lang="en-US" dirty="0" err="1"/>
              <a:t>utvrđuje</a:t>
            </a:r>
            <a:r>
              <a:rPr lang="en-US" dirty="0"/>
              <a:t> da li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tvrdnja</a:t>
            </a:r>
            <a:r>
              <a:rPr lang="en-US" dirty="0"/>
              <a:t> organa o </a:t>
            </a:r>
            <a:r>
              <a:rPr lang="en-US" dirty="0" err="1"/>
              <a:t>posedovanju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</a:t>
            </a:r>
            <a:r>
              <a:rPr lang="en-US" dirty="0" err="1"/>
              <a:t>tačna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ne, </a:t>
            </a:r>
            <a:r>
              <a:rPr lang="en-US" dirty="0" err="1"/>
              <a:t>tražioci</a:t>
            </a:r>
            <a:r>
              <a:rPr lang="en-US" dirty="0"/>
              <a:t> </a:t>
            </a:r>
            <a:r>
              <a:rPr lang="en-US" dirty="0" err="1"/>
              <a:t>ostaju</a:t>
            </a:r>
            <a:r>
              <a:rPr lang="en-US" dirty="0"/>
              <a:t> </a:t>
            </a:r>
            <a:r>
              <a:rPr lang="en-US" dirty="0" err="1"/>
              <a:t>uskraćeni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legitimno</a:t>
            </a:r>
            <a:r>
              <a:rPr lang="en-US" dirty="0"/>
              <a:t> </a:t>
            </a:r>
            <a:r>
              <a:rPr lang="en-US" dirty="0" err="1"/>
              <a:t>tražene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.</a:t>
            </a:r>
          </a:p>
          <a:p>
            <a:pPr algn="just" fontAlgn="base">
              <a:lnSpc>
                <a:spcPct val="170000"/>
              </a:lnSpc>
            </a:pPr>
            <a:r>
              <a:rPr lang="en-US" dirty="0" err="1"/>
              <a:t>Nastavljen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negativan</a:t>
            </a:r>
            <a:r>
              <a:rPr lang="en-US" dirty="0"/>
              <a:t> trend da </a:t>
            </a:r>
            <a:r>
              <a:rPr lang="en-US" u="sng" dirty="0" err="1"/>
              <a:t>nadležna</a:t>
            </a:r>
            <a:r>
              <a:rPr lang="en-US" u="sng" dirty="0"/>
              <a:t> </a:t>
            </a:r>
            <a:r>
              <a:rPr lang="en-US" u="sng" dirty="0" err="1"/>
              <a:t>Upravna</a:t>
            </a:r>
            <a:r>
              <a:rPr lang="en-US" u="sng" dirty="0"/>
              <a:t> </a:t>
            </a:r>
            <a:r>
              <a:rPr lang="en-US" u="sng" dirty="0" err="1"/>
              <a:t>inspekcija</a:t>
            </a:r>
            <a:r>
              <a:rPr lang="en-US" u="sng" dirty="0"/>
              <a:t> </a:t>
            </a:r>
            <a:r>
              <a:rPr lang="en-US" u="sng" dirty="0" err="1"/>
              <a:t>podnosi</a:t>
            </a:r>
            <a:r>
              <a:rPr lang="en-US" u="sng" dirty="0"/>
              <a:t> </a:t>
            </a:r>
            <a:r>
              <a:rPr lang="en-US" u="sng" dirty="0" err="1"/>
              <a:t>zahteve</a:t>
            </a:r>
            <a:r>
              <a:rPr lang="en-US" u="sng" dirty="0"/>
              <a:t> </a:t>
            </a:r>
            <a:r>
              <a:rPr lang="en-US" u="sng" dirty="0" err="1"/>
              <a:t>za</a:t>
            </a:r>
            <a:r>
              <a:rPr lang="en-US" u="sng" dirty="0"/>
              <a:t> </a:t>
            </a:r>
            <a:r>
              <a:rPr lang="en-US" u="sng" dirty="0" err="1"/>
              <a:t>pokretanje</a:t>
            </a:r>
            <a:r>
              <a:rPr lang="en-US" u="sng" dirty="0"/>
              <a:t> </a:t>
            </a:r>
            <a:r>
              <a:rPr lang="en-US" u="sng" dirty="0" err="1"/>
              <a:t>prekršajnog</a:t>
            </a:r>
            <a:r>
              <a:rPr lang="en-US" u="sng" dirty="0"/>
              <a:t> </a:t>
            </a:r>
            <a:r>
              <a:rPr lang="en-US" u="sng" dirty="0" err="1"/>
              <a:t>postupka</a:t>
            </a:r>
            <a:r>
              <a:rPr lang="en-US" u="sng" dirty="0"/>
              <a:t> </a:t>
            </a:r>
            <a:r>
              <a:rPr lang="en-US" u="sng" dirty="0" err="1"/>
              <a:t>na</a:t>
            </a:r>
            <a:r>
              <a:rPr lang="en-US" u="sng" dirty="0"/>
              <a:t> </a:t>
            </a:r>
            <a:r>
              <a:rPr lang="en-US" u="sng" dirty="0" err="1"/>
              <a:t>nivou</a:t>
            </a:r>
            <a:r>
              <a:rPr lang="en-US" u="sng" dirty="0"/>
              <a:t> </a:t>
            </a:r>
            <a:r>
              <a:rPr lang="en-US" u="sng" dirty="0" err="1"/>
              <a:t>statističke</a:t>
            </a:r>
            <a:r>
              <a:rPr lang="en-US" u="sng" dirty="0"/>
              <a:t> </a:t>
            </a:r>
            <a:r>
              <a:rPr lang="en-US" u="sng" dirty="0" err="1"/>
              <a:t>greške</a:t>
            </a:r>
            <a:r>
              <a:rPr lang="en-US" dirty="0"/>
              <a:t>.</a:t>
            </a:r>
          </a:p>
          <a:p>
            <a:pPr algn="just" fontAlgn="base">
              <a:lnSpc>
                <a:spcPct val="170000"/>
              </a:lnSpc>
            </a:pPr>
            <a:r>
              <a:rPr lang="en-US" dirty="0"/>
              <a:t> U 2017. </a:t>
            </a:r>
            <a:r>
              <a:rPr lang="en-US" dirty="0" err="1"/>
              <a:t>godini</a:t>
            </a:r>
            <a:r>
              <a:rPr lang="en-US" dirty="0"/>
              <a:t>, </a:t>
            </a:r>
            <a:r>
              <a:rPr lang="en-US" dirty="0" err="1"/>
              <a:t>Upravna</a:t>
            </a:r>
            <a:r>
              <a:rPr lang="en-US" dirty="0"/>
              <a:t> </a:t>
            </a:r>
            <a:r>
              <a:rPr lang="en-US" dirty="0" err="1"/>
              <a:t>inspekcija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podnela</a:t>
            </a:r>
            <a:r>
              <a:rPr lang="en-US" dirty="0"/>
              <a:t> </a:t>
            </a:r>
            <a:r>
              <a:rPr lang="en-US" b="1" dirty="0" err="1"/>
              <a:t>samo</a:t>
            </a:r>
            <a:r>
              <a:rPr lang="en-US" b="1" dirty="0"/>
              <a:t> 11 </a:t>
            </a:r>
            <a:r>
              <a:rPr lang="en-US" b="1" dirty="0" err="1"/>
              <a:t>zahteva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pokretanje</a:t>
            </a:r>
            <a:r>
              <a:rPr lang="en-US" b="1" dirty="0"/>
              <a:t> </a:t>
            </a:r>
            <a:r>
              <a:rPr lang="en-US" b="1" dirty="0" err="1"/>
              <a:t>prekršajnog</a:t>
            </a:r>
            <a:r>
              <a:rPr lang="en-US" b="1" dirty="0"/>
              <a:t> </a:t>
            </a:r>
            <a:r>
              <a:rPr lang="en-US" b="1" dirty="0" err="1"/>
              <a:t>postupka</a:t>
            </a:r>
            <a:r>
              <a:rPr lang="en-US" dirty="0"/>
              <a:t>.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ipak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izvestan</a:t>
            </a:r>
            <a:r>
              <a:rPr lang="en-US" dirty="0"/>
              <a:t> </a:t>
            </a:r>
            <a:r>
              <a:rPr lang="en-US" dirty="0" err="1"/>
              <a:t>rast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u </a:t>
            </a:r>
            <a:r>
              <a:rPr lang="en-US" dirty="0" err="1"/>
              <a:t>periodu</a:t>
            </a:r>
            <a:r>
              <a:rPr lang="en-US" dirty="0"/>
              <a:t> od 2011. do 2015.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Upravna</a:t>
            </a:r>
            <a:r>
              <a:rPr lang="en-US" dirty="0"/>
              <a:t> </a:t>
            </a:r>
            <a:r>
              <a:rPr lang="en-US" dirty="0" err="1"/>
              <a:t>inspekcija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podnela</a:t>
            </a:r>
            <a:r>
              <a:rPr lang="en-US" dirty="0"/>
              <a:t> </a:t>
            </a:r>
            <a:r>
              <a:rPr lang="en-US" dirty="0" err="1"/>
              <a:t>nijedan</a:t>
            </a:r>
            <a:r>
              <a:rPr lang="en-US" dirty="0"/>
              <a:t> </a:t>
            </a:r>
            <a:r>
              <a:rPr lang="en-US" dirty="0" err="1"/>
              <a:t>zahtev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pokretanje</a:t>
            </a:r>
            <a:r>
              <a:rPr lang="en-US" dirty="0"/>
              <a:t> </a:t>
            </a:r>
            <a:r>
              <a:rPr lang="en-US" dirty="0" err="1"/>
              <a:t>prekršajnog</a:t>
            </a:r>
            <a:r>
              <a:rPr lang="en-US" dirty="0"/>
              <a:t> </a:t>
            </a:r>
            <a:r>
              <a:rPr lang="en-US" dirty="0" err="1"/>
              <a:t>postupka</a:t>
            </a:r>
            <a:r>
              <a:rPr lang="en-US" dirty="0"/>
              <a:t>. </a:t>
            </a:r>
            <a:r>
              <a:rPr lang="en-US" dirty="0" err="1"/>
              <a:t>Međutim</a:t>
            </a:r>
            <a:r>
              <a:rPr lang="en-US" dirty="0"/>
              <a:t>, </a:t>
            </a:r>
            <a:r>
              <a:rPr lang="en-US" dirty="0" err="1"/>
              <a:t>imajući</a:t>
            </a:r>
            <a:r>
              <a:rPr lang="en-US" dirty="0"/>
              <a:t> u </a:t>
            </a:r>
            <a:r>
              <a:rPr lang="en-US" dirty="0" err="1"/>
              <a:t>vidu</a:t>
            </a:r>
            <a:r>
              <a:rPr lang="en-US" dirty="0"/>
              <a:t>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osnovanih</a:t>
            </a:r>
            <a:r>
              <a:rPr lang="en-US" dirty="0"/>
              <a:t> </a:t>
            </a:r>
            <a:r>
              <a:rPr lang="en-US" dirty="0" err="1"/>
              <a:t>žalbi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u 2017. </a:t>
            </a:r>
            <a:r>
              <a:rPr lang="en-US" dirty="0" err="1"/>
              <a:t>godini</a:t>
            </a:r>
            <a:r>
              <a:rPr lang="en-US" dirty="0"/>
              <a:t> </a:t>
            </a:r>
            <a:r>
              <a:rPr lang="en-US" dirty="0" err="1"/>
              <a:t>iznosio</a:t>
            </a:r>
            <a:r>
              <a:rPr lang="en-US" dirty="0"/>
              <a:t> 3.041, </a:t>
            </a:r>
            <a:r>
              <a:rPr lang="en-US" dirty="0" err="1"/>
              <a:t>podnošenje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11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pokretanje</a:t>
            </a:r>
            <a:r>
              <a:rPr lang="en-US" dirty="0"/>
              <a:t> </a:t>
            </a:r>
            <a:r>
              <a:rPr lang="en-US" dirty="0" err="1"/>
              <a:t>prekršajnog</a:t>
            </a:r>
            <a:r>
              <a:rPr lang="en-US" dirty="0"/>
              <a:t> </a:t>
            </a:r>
            <a:r>
              <a:rPr lang="en-US" dirty="0" err="1"/>
              <a:t>postupka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izuzetno</a:t>
            </a:r>
            <a:r>
              <a:rPr lang="en-US" dirty="0"/>
              <a:t> </a:t>
            </a:r>
            <a:r>
              <a:rPr lang="en-US" dirty="0" err="1"/>
              <a:t>nizak</a:t>
            </a:r>
            <a:r>
              <a:rPr lang="en-US" dirty="0"/>
              <a:t> </a:t>
            </a:r>
            <a:r>
              <a:rPr lang="en-US" dirty="0" err="1"/>
              <a:t>učinak</a:t>
            </a:r>
            <a:r>
              <a:rPr lang="en-US" dirty="0"/>
              <a:t>. </a:t>
            </a:r>
          </a:p>
          <a:p>
            <a:pPr algn="just" fontAlgn="base">
              <a:lnSpc>
                <a:spcPct val="170000"/>
              </a:lnSpc>
            </a:pPr>
            <a:r>
              <a:rPr lang="en-US" dirty="0" err="1"/>
              <a:t>Međutim</a:t>
            </a:r>
            <a:r>
              <a:rPr lang="en-US" dirty="0"/>
              <a:t>, </a:t>
            </a:r>
            <a:r>
              <a:rPr lang="en-US" dirty="0" err="1"/>
              <a:t>građani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počeli</a:t>
            </a:r>
            <a:r>
              <a:rPr lang="en-US" dirty="0"/>
              <a:t> da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mehanizam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pravo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slobodan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informacijama</a:t>
            </a:r>
            <a:r>
              <a:rPr lang="en-US" dirty="0"/>
              <a:t>. </a:t>
            </a:r>
            <a:r>
              <a:rPr lang="en-US" dirty="0" err="1"/>
              <a:t>Građani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podneli</a:t>
            </a:r>
            <a:r>
              <a:rPr lang="en-US" dirty="0"/>
              <a:t> </a:t>
            </a:r>
            <a:r>
              <a:rPr lang="en-US" dirty="0" err="1"/>
              <a:t>čak</a:t>
            </a:r>
            <a:r>
              <a:rPr lang="en-US" dirty="0"/>
              <a:t> 401 </a:t>
            </a:r>
            <a:r>
              <a:rPr lang="en-US" dirty="0" err="1"/>
              <a:t>zahtev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pokretanje</a:t>
            </a:r>
            <a:r>
              <a:rPr lang="en-US" dirty="0"/>
              <a:t> </a:t>
            </a:r>
            <a:r>
              <a:rPr lang="en-US" dirty="0" err="1"/>
              <a:t>prekršajnog</a:t>
            </a:r>
            <a:r>
              <a:rPr lang="en-US" dirty="0"/>
              <a:t> </a:t>
            </a:r>
            <a:r>
              <a:rPr lang="en-US" dirty="0" err="1"/>
              <a:t>postupka</a:t>
            </a:r>
            <a:r>
              <a:rPr lang="en-US" dirty="0"/>
              <a:t> (</a:t>
            </a:r>
            <a:r>
              <a:rPr lang="en-US" dirty="0" err="1"/>
              <a:t>skoro</a:t>
            </a:r>
            <a:r>
              <a:rPr lang="en-US" dirty="0"/>
              <a:t> 40 puta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nadležni</a:t>
            </a:r>
            <a:r>
              <a:rPr lang="en-US" dirty="0"/>
              <a:t> organ - </a:t>
            </a:r>
            <a:r>
              <a:rPr lang="en-US" dirty="0" err="1"/>
              <a:t>Upravna</a:t>
            </a:r>
            <a:r>
              <a:rPr lang="en-US" dirty="0"/>
              <a:t> </a:t>
            </a:r>
            <a:r>
              <a:rPr lang="en-US" dirty="0" err="1"/>
              <a:t>inspekcija</a:t>
            </a:r>
            <a:r>
              <a:rPr lang="en-US" dirty="0"/>
              <a:t>)</a:t>
            </a:r>
          </a:p>
          <a:p>
            <a:pPr algn="just" fontAlgn="base">
              <a:lnSpc>
                <a:spcPct val="170000"/>
              </a:lnSpc>
            </a:pPr>
            <a:r>
              <a:rPr lang="en-US" u="sng" dirty="0" err="1"/>
              <a:t>Već</a:t>
            </a:r>
            <a:r>
              <a:rPr lang="en-US" u="sng" dirty="0"/>
              <a:t> </a:t>
            </a:r>
            <a:r>
              <a:rPr lang="en-US" u="sng" dirty="0" err="1"/>
              <a:t>treću</a:t>
            </a:r>
            <a:r>
              <a:rPr lang="en-US" u="sng" dirty="0"/>
              <a:t> </a:t>
            </a:r>
            <a:r>
              <a:rPr lang="en-US" u="sng" dirty="0" err="1"/>
              <a:t>godinu</a:t>
            </a:r>
            <a:r>
              <a:rPr lang="en-US" u="sng" dirty="0"/>
              <a:t> </a:t>
            </a:r>
            <a:r>
              <a:rPr lang="en-US" u="sng" dirty="0" err="1"/>
              <a:t>za</a:t>
            </a:r>
            <a:r>
              <a:rPr lang="en-US" u="sng" dirty="0"/>
              <a:t> </a:t>
            </a:r>
            <a:r>
              <a:rPr lang="en-US" u="sng" dirty="0" err="1"/>
              <a:t>redom</a:t>
            </a:r>
            <a:r>
              <a:rPr lang="en-US" u="sng" dirty="0"/>
              <a:t>, </a:t>
            </a:r>
            <a:r>
              <a:rPr lang="en-US" u="sng" dirty="0" err="1"/>
              <a:t>godišnji</a:t>
            </a:r>
            <a:r>
              <a:rPr lang="en-US" u="sng" dirty="0"/>
              <a:t> </a:t>
            </a:r>
            <a:r>
              <a:rPr lang="en-US" u="sng" dirty="0" err="1"/>
              <a:t>izveštaji</a:t>
            </a:r>
            <a:r>
              <a:rPr lang="en-US" u="sng" dirty="0"/>
              <a:t> o </a:t>
            </a:r>
            <a:r>
              <a:rPr lang="en-US" u="sng" dirty="0" err="1"/>
              <a:t>radu</a:t>
            </a:r>
            <a:r>
              <a:rPr lang="en-US" u="sng" dirty="0"/>
              <a:t> </a:t>
            </a:r>
            <a:r>
              <a:rPr lang="en-US" u="sng" dirty="0" err="1"/>
              <a:t>Poverenika</a:t>
            </a:r>
            <a:r>
              <a:rPr lang="en-US" u="sng" dirty="0"/>
              <a:t> se ne </a:t>
            </a:r>
            <a:r>
              <a:rPr lang="en-US" u="sng" dirty="0" err="1"/>
              <a:t>razmatraju</a:t>
            </a:r>
            <a:r>
              <a:rPr lang="en-US" u="sng" dirty="0"/>
              <a:t> u </a:t>
            </a:r>
            <a:r>
              <a:rPr lang="en-US" u="sng" dirty="0" err="1"/>
              <a:t>Skupštini</a:t>
            </a:r>
            <a:r>
              <a:rPr lang="en-US" u="sng" dirty="0"/>
              <a:t> </a:t>
            </a:r>
            <a:r>
              <a:rPr lang="en-US" u="sng" dirty="0" err="1"/>
              <a:t>Srbije</a:t>
            </a:r>
            <a:endParaRPr lang="en-US" u="sng" dirty="0"/>
          </a:p>
          <a:p>
            <a:pPr algn="just" fontAlgn="base">
              <a:lnSpc>
                <a:spcPct val="170000"/>
              </a:lnSpc>
            </a:pPr>
            <a:r>
              <a:rPr lang="en-US" dirty="0" err="1"/>
              <a:t>Osim</a:t>
            </a:r>
            <a:r>
              <a:rPr lang="en-US" dirty="0"/>
              <a:t> toga </a:t>
            </a:r>
            <a:r>
              <a:rPr lang="en-US" u="sng" dirty="0" err="1"/>
              <a:t>Vlada</a:t>
            </a:r>
            <a:r>
              <a:rPr lang="en-US" u="sng" dirty="0"/>
              <a:t> </a:t>
            </a:r>
            <a:r>
              <a:rPr lang="en-US" u="sng" dirty="0" err="1"/>
              <a:t>Republike</a:t>
            </a:r>
            <a:r>
              <a:rPr lang="en-US" u="sng" dirty="0"/>
              <a:t> </a:t>
            </a:r>
            <a:r>
              <a:rPr lang="en-US" u="sng" dirty="0" err="1"/>
              <a:t>Srbije</a:t>
            </a:r>
            <a:r>
              <a:rPr lang="en-US" u="sng" dirty="0"/>
              <a:t> </a:t>
            </a:r>
            <a:r>
              <a:rPr lang="en-US" u="sng" dirty="0" err="1"/>
              <a:t>već</a:t>
            </a:r>
            <a:r>
              <a:rPr lang="en-US" u="sng" dirty="0"/>
              <a:t> 7 </a:t>
            </a:r>
            <a:r>
              <a:rPr lang="en-US" u="sng" dirty="0" err="1"/>
              <a:t>godina</a:t>
            </a:r>
            <a:r>
              <a:rPr lang="en-US" u="sng" dirty="0"/>
              <a:t> </a:t>
            </a:r>
            <a:r>
              <a:rPr lang="en-US" u="sng" dirty="0" err="1"/>
              <a:t>za</a:t>
            </a:r>
            <a:r>
              <a:rPr lang="en-US" u="sng" dirty="0"/>
              <a:t> </a:t>
            </a:r>
            <a:r>
              <a:rPr lang="en-US" u="sng" dirty="0" err="1"/>
              <a:t>redom</a:t>
            </a:r>
            <a:r>
              <a:rPr lang="en-US" u="sng" dirty="0"/>
              <a:t> </a:t>
            </a:r>
            <a:r>
              <a:rPr lang="en-US" u="sng" dirty="0" err="1"/>
              <a:t>nije</a:t>
            </a:r>
            <a:r>
              <a:rPr lang="en-US" u="sng" dirty="0"/>
              <a:t> </a:t>
            </a:r>
            <a:r>
              <a:rPr lang="en-US" u="sng" dirty="0" err="1"/>
              <a:t>postupila</a:t>
            </a:r>
            <a:r>
              <a:rPr lang="en-US" u="sng" dirty="0"/>
              <a:t> </a:t>
            </a:r>
            <a:r>
              <a:rPr lang="en-US" u="sng" dirty="0" err="1"/>
              <a:t>ni</a:t>
            </a:r>
            <a:r>
              <a:rPr lang="en-US" u="sng" dirty="0"/>
              <a:t> u </a:t>
            </a:r>
            <a:r>
              <a:rPr lang="en-US" u="sng" dirty="0" err="1"/>
              <a:t>jednom</a:t>
            </a:r>
            <a:r>
              <a:rPr lang="en-US" u="sng" dirty="0"/>
              <a:t> </a:t>
            </a:r>
            <a:r>
              <a:rPr lang="en-US" u="sng" dirty="0" err="1"/>
              <a:t>slučaju</a:t>
            </a:r>
            <a:r>
              <a:rPr lang="en-US" u="sng" dirty="0"/>
              <a:t> </a:t>
            </a:r>
            <a:r>
              <a:rPr lang="en-US" u="sng" dirty="0" err="1"/>
              <a:t>kada</a:t>
            </a:r>
            <a:r>
              <a:rPr lang="en-US" u="sng" dirty="0"/>
              <a:t> </a:t>
            </a:r>
            <a:r>
              <a:rPr lang="en-US" u="sng" dirty="0" err="1"/>
              <a:t>je</a:t>
            </a:r>
            <a:r>
              <a:rPr lang="en-US" u="sng" dirty="0"/>
              <a:t> </a:t>
            </a:r>
            <a:r>
              <a:rPr lang="en-US" u="sng" dirty="0" err="1"/>
              <a:t>Poverenik</a:t>
            </a:r>
            <a:r>
              <a:rPr lang="en-US" u="sng" dirty="0"/>
              <a:t> </a:t>
            </a:r>
            <a:r>
              <a:rPr lang="en-US" u="sng" dirty="0" err="1"/>
              <a:t>zatražio</a:t>
            </a:r>
            <a:r>
              <a:rPr lang="en-US" u="sng" dirty="0"/>
              <a:t> </a:t>
            </a:r>
            <a:r>
              <a:rPr lang="en-US" u="sng" dirty="0" err="1"/>
              <a:t>pomoć</a:t>
            </a:r>
            <a:r>
              <a:rPr lang="en-US" u="sng" dirty="0"/>
              <a:t> u </a:t>
            </a:r>
            <a:r>
              <a:rPr lang="en-US" u="sng" dirty="0" err="1"/>
              <a:t>izvršenju</a:t>
            </a:r>
            <a:r>
              <a:rPr lang="en-US" u="sng" dirty="0"/>
              <a:t> </a:t>
            </a:r>
            <a:r>
              <a:rPr lang="en-US" u="sng" dirty="0" err="1"/>
              <a:t>svojih</a:t>
            </a:r>
            <a:r>
              <a:rPr lang="en-US" u="sng" dirty="0"/>
              <a:t> </a:t>
            </a:r>
            <a:r>
              <a:rPr lang="en-US" u="sng" dirty="0" err="1"/>
              <a:t>rešenja</a:t>
            </a:r>
            <a:r>
              <a:rPr lang="en-US" u="sng" dirty="0"/>
              <a:t> (</a:t>
            </a:r>
            <a:r>
              <a:rPr lang="en-US" u="sng" dirty="0" err="1"/>
              <a:t>čl</a:t>
            </a:r>
            <a:r>
              <a:rPr lang="en-US" u="sng" dirty="0"/>
              <a:t>. 28. </a:t>
            </a:r>
            <a:r>
              <a:rPr lang="en-US" u="sng" dirty="0" err="1"/>
              <a:t>Zakona</a:t>
            </a:r>
            <a:r>
              <a:rPr lang="en-US" dirty="0"/>
              <a:t>). </a:t>
            </a:r>
            <a:r>
              <a:rPr lang="en-US" dirty="0" err="1"/>
              <a:t>Samo</a:t>
            </a:r>
            <a:r>
              <a:rPr lang="en-US" dirty="0"/>
              <a:t> u  u 2017. </a:t>
            </a:r>
            <a:r>
              <a:rPr lang="en-US" dirty="0" err="1"/>
              <a:t>godini</a:t>
            </a:r>
            <a:r>
              <a:rPr lang="en-US" dirty="0"/>
              <a:t> </a:t>
            </a:r>
            <a:r>
              <a:rPr lang="en-US" dirty="0" err="1"/>
              <a:t>Poverenik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uputio</a:t>
            </a:r>
            <a:r>
              <a:rPr lang="en-US" dirty="0"/>
              <a:t> </a:t>
            </a:r>
            <a:r>
              <a:rPr lang="en-US" dirty="0" err="1"/>
              <a:t>ukupno</a:t>
            </a:r>
            <a:r>
              <a:rPr lang="en-US" dirty="0"/>
              <a:t> 43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obezbeđenje</a:t>
            </a:r>
            <a:r>
              <a:rPr lang="en-US" dirty="0"/>
              <a:t> </a:t>
            </a:r>
            <a:r>
              <a:rPr lang="en-US" dirty="0" err="1"/>
              <a:t>izvršenja</a:t>
            </a:r>
            <a:r>
              <a:rPr lang="en-US" dirty="0"/>
              <a:t> </a:t>
            </a:r>
            <a:r>
              <a:rPr lang="en-US" dirty="0" err="1"/>
              <a:t>rešenja</a:t>
            </a:r>
            <a:r>
              <a:rPr lang="en-US" dirty="0"/>
              <a:t> a od 2010.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Poverenik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poslao</a:t>
            </a:r>
            <a:r>
              <a:rPr lang="en-US" dirty="0"/>
              <a:t> </a:t>
            </a:r>
            <a:r>
              <a:rPr lang="en-US" dirty="0" err="1"/>
              <a:t>ukupno</a:t>
            </a:r>
            <a:r>
              <a:rPr lang="en-US" dirty="0"/>
              <a:t> 173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u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izvršenja</a:t>
            </a:r>
            <a:r>
              <a:rPr lang="en-US" dirty="0"/>
              <a:t> </a:t>
            </a:r>
            <a:r>
              <a:rPr lang="en-US" dirty="0" err="1"/>
              <a:t>svojih</a:t>
            </a:r>
            <a:r>
              <a:rPr lang="en-US" dirty="0"/>
              <a:t> </a:t>
            </a:r>
            <a:r>
              <a:rPr lang="en-US" dirty="0" err="1"/>
              <a:t>rešenja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86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02EFB-D2A3-604D-BDB7-DE4BE2E07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716"/>
            <a:ext cx="10515600" cy="511628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/>
              <a:t>Najavljene</a:t>
            </a:r>
            <a:r>
              <a:rPr lang="en-US" sz="2800" dirty="0"/>
              <a:t> </a:t>
            </a:r>
            <a:r>
              <a:rPr lang="en-US" sz="2800" dirty="0" err="1"/>
              <a:t>izmene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dopune</a:t>
            </a:r>
            <a:r>
              <a:rPr lang="en-US" sz="2800" dirty="0"/>
              <a:t> </a:t>
            </a:r>
            <a:r>
              <a:rPr lang="en-US" sz="2800" dirty="0" err="1"/>
              <a:t>zakona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BFDC8-6AC1-B942-9F75-5058D0DAA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892630"/>
            <a:ext cx="10961914" cy="5747656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b="1" dirty="0"/>
              <a:t>Sam </a:t>
            </a:r>
            <a:r>
              <a:rPr lang="en-US" b="1" dirty="0" err="1"/>
              <a:t>proces</a:t>
            </a:r>
            <a:r>
              <a:rPr lang="en-US" b="1" dirty="0"/>
              <a:t> </a:t>
            </a:r>
            <a:r>
              <a:rPr lang="en-US" b="1" dirty="0" err="1"/>
              <a:t>izrade</a:t>
            </a:r>
            <a:r>
              <a:rPr lang="en-US" b="1" dirty="0"/>
              <a:t> </a:t>
            </a:r>
            <a:r>
              <a:rPr lang="en-US" b="1" dirty="0" err="1"/>
              <a:t>teksta</a:t>
            </a:r>
            <a:r>
              <a:rPr lang="en-US" b="1" dirty="0"/>
              <a:t> </a:t>
            </a:r>
            <a:r>
              <a:rPr lang="en-US" b="1" dirty="0" err="1"/>
              <a:t>Nacrta</a:t>
            </a:r>
            <a:r>
              <a:rPr lang="en-US" b="1" dirty="0"/>
              <a:t> </a:t>
            </a:r>
            <a:r>
              <a:rPr lang="en-US" b="1" dirty="0" err="1"/>
              <a:t>zakona</a:t>
            </a:r>
            <a:r>
              <a:rPr lang="en-US" b="1" dirty="0"/>
              <a:t> </a:t>
            </a:r>
            <a:r>
              <a:rPr lang="en-US" b="1" dirty="0" err="1"/>
              <a:t>je</a:t>
            </a:r>
            <a:r>
              <a:rPr lang="en-US" b="1" dirty="0"/>
              <a:t> </a:t>
            </a:r>
            <a:r>
              <a:rPr lang="en-US" b="1" dirty="0" err="1"/>
              <a:t>sporan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stanovišta</a:t>
            </a:r>
            <a:r>
              <a:rPr lang="en-US" b="1" dirty="0"/>
              <a:t> </a:t>
            </a:r>
            <a:r>
              <a:rPr lang="en-US" b="1" dirty="0" err="1"/>
              <a:t>učešća</a:t>
            </a:r>
            <a:r>
              <a:rPr lang="en-US" b="1" dirty="0"/>
              <a:t> </a:t>
            </a:r>
            <a:r>
              <a:rPr lang="en-US" b="1" dirty="0" err="1"/>
              <a:t>javnosti</a:t>
            </a:r>
            <a:r>
              <a:rPr lang="en-US" dirty="0"/>
              <a:t>. </a:t>
            </a:r>
            <a:r>
              <a:rPr lang="en-US" dirty="0" err="1"/>
              <a:t>Javnost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isključena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od 2012. </a:t>
            </a:r>
            <a:r>
              <a:rPr lang="en-US" dirty="0" err="1"/>
              <a:t>godine</a:t>
            </a:r>
            <a:r>
              <a:rPr lang="en-US" dirty="0"/>
              <a:t>.  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javnosti</a:t>
            </a:r>
            <a:r>
              <a:rPr lang="en-US" dirty="0"/>
              <a:t> </a:t>
            </a:r>
            <a:r>
              <a:rPr lang="en-US" dirty="0" err="1"/>
              <a:t>dostupna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</a:t>
            </a:r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članovi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izradu</a:t>
            </a:r>
            <a:r>
              <a:rPr lang="en-US" dirty="0"/>
              <a:t> </a:t>
            </a:r>
            <a:r>
              <a:rPr lang="en-US" dirty="0" err="1"/>
              <a:t>Nacrta</a:t>
            </a:r>
            <a:r>
              <a:rPr lang="en-US" dirty="0"/>
              <a:t> </a:t>
            </a:r>
            <a:r>
              <a:rPr lang="en-US" dirty="0" err="1"/>
              <a:t>zakona</a:t>
            </a:r>
            <a:r>
              <a:rPr lang="en-US" dirty="0"/>
              <a:t>. </a:t>
            </a:r>
            <a:r>
              <a:rPr lang="en-US" dirty="0" err="1"/>
              <a:t>Osim</a:t>
            </a:r>
            <a:r>
              <a:rPr lang="en-US" dirty="0"/>
              <a:t> toga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Poverenik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bio </a:t>
            </a:r>
            <a:r>
              <a:rPr lang="en-US" dirty="0" err="1"/>
              <a:t>niti</a:t>
            </a:r>
            <a:r>
              <a:rPr lang="en-US" dirty="0"/>
              <a:t> </a:t>
            </a:r>
            <a:r>
              <a:rPr lang="en-US" dirty="0" err="1"/>
              <a:t>konsultovan</a:t>
            </a:r>
            <a:r>
              <a:rPr lang="en-US" dirty="0"/>
              <a:t> a </a:t>
            </a:r>
            <a:r>
              <a:rPr lang="en-US" dirty="0" err="1"/>
              <a:t>niti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učestvovao</a:t>
            </a:r>
            <a:r>
              <a:rPr lang="en-US" dirty="0"/>
              <a:t> u </a:t>
            </a:r>
            <a:r>
              <a:rPr lang="en-US" dirty="0" err="1"/>
              <a:t>radu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izmene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dopune</a:t>
            </a:r>
            <a:r>
              <a:rPr lang="en-US" dirty="0"/>
              <a:t> FOI </a:t>
            </a:r>
            <a:r>
              <a:rPr lang="en-US" dirty="0" err="1"/>
              <a:t>zakona</a:t>
            </a:r>
            <a:r>
              <a:rPr lang="en-US" dirty="0"/>
              <a:t>.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rešenja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izvršenja</a:t>
            </a:r>
            <a:r>
              <a:rPr lang="en-US" dirty="0"/>
              <a:t> </a:t>
            </a:r>
            <a:r>
              <a:rPr lang="en-US" dirty="0" err="1"/>
              <a:t>rešenja</a:t>
            </a:r>
            <a:r>
              <a:rPr lang="en-US" dirty="0"/>
              <a:t> </a:t>
            </a:r>
            <a:r>
              <a:rPr lang="en-US" dirty="0" err="1"/>
              <a:t>poverenika</a:t>
            </a:r>
            <a:endParaRPr lang="en-US" dirty="0"/>
          </a:p>
          <a:p>
            <a:pPr algn="just" fontAlgn="base">
              <a:lnSpc>
                <a:spcPct val="170000"/>
              </a:lnSpc>
            </a:pPr>
            <a:r>
              <a:rPr lang="en-US" dirty="0" err="1"/>
              <a:t>Uvodi</a:t>
            </a:r>
            <a:r>
              <a:rPr lang="en-US" dirty="0"/>
              <a:t> se </a:t>
            </a:r>
            <a:r>
              <a:rPr lang="en-US" dirty="0" err="1"/>
              <a:t>mogućnost</a:t>
            </a:r>
            <a:r>
              <a:rPr lang="en-US" dirty="0"/>
              <a:t> da </a:t>
            </a:r>
            <a:r>
              <a:rPr lang="en-US" dirty="0" err="1"/>
              <a:t>institucija</a:t>
            </a:r>
            <a:r>
              <a:rPr lang="en-US" dirty="0"/>
              <a:t> (organ </a:t>
            </a:r>
            <a:r>
              <a:rPr lang="en-US" dirty="0" err="1"/>
              <a:t>vlasti</a:t>
            </a:r>
            <a:r>
              <a:rPr lang="en-US" dirty="0"/>
              <a:t>) </a:t>
            </a:r>
            <a:r>
              <a:rPr lang="en-US" dirty="0" err="1"/>
              <a:t>pokrene</a:t>
            </a:r>
            <a:r>
              <a:rPr lang="en-US" dirty="0"/>
              <a:t> </a:t>
            </a:r>
            <a:r>
              <a:rPr lang="en-US" dirty="0" err="1"/>
              <a:t>upravni</a:t>
            </a:r>
            <a:r>
              <a:rPr lang="en-US" dirty="0"/>
              <a:t> </a:t>
            </a:r>
            <a:r>
              <a:rPr lang="en-US" dirty="0" err="1"/>
              <a:t>spor</a:t>
            </a:r>
            <a:r>
              <a:rPr lang="en-US" dirty="0"/>
              <a:t> </a:t>
            </a:r>
            <a:r>
              <a:rPr lang="en-US" dirty="0" err="1"/>
              <a:t>protiv</a:t>
            </a:r>
            <a:r>
              <a:rPr lang="en-US" dirty="0"/>
              <a:t> </a:t>
            </a:r>
            <a:r>
              <a:rPr lang="en-US" dirty="0" err="1"/>
              <a:t>rešenja</a:t>
            </a:r>
            <a:r>
              <a:rPr lang="en-US" dirty="0"/>
              <a:t> </a:t>
            </a:r>
            <a:r>
              <a:rPr lang="en-US" dirty="0" err="1"/>
              <a:t>poverenika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dodatno</a:t>
            </a:r>
            <a:r>
              <a:rPr lang="en-US" dirty="0"/>
              <a:t> </a:t>
            </a:r>
            <a:r>
              <a:rPr lang="en-US" dirty="0" err="1"/>
              <a:t>produžava</a:t>
            </a:r>
            <a:r>
              <a:rPr lang="en-US" dirty="0"/>
              <a:t> </a:t>
            </a:r>
            <a:r>
              <a:rPr lang="en-US" dirty="0" err="1"/>
              <a:t>trajanje</a:t>
            </a:r>
            <a:r>
              <a:rPr lang="en-US" dirty="0"/>
              <a:t> </a:t>
            </a:r>
            <a:r>
              <a:rPr lang="en-US" dirty="0" err="1"/>
              <a:t>postupka</a:t>
            </a:r>
            <a:r>
              <a:rPr lang="en-US" dirty="0"/>
              <a:t>, </a:t>
            </a:r>
            <a:r>
              <a:rPr lang="en-US" dirty="0" err="1"/>
              <a:t>protiv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rešenja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upravni</a:t>
            </a:r>
            <a:r>
              <a:rPr lang="en-US" dirty="0"/>
              <a:t> </a:t>
            </a:r>
            <a:r>
              <a:rPr lang="en-US" dirty="0" err="1"/>
              <a:t>sud</a:t>
            </a:r>
            <a:endParaRPr lang="en-US" dirty="0"/>
          </a:p>
          <a:p>
            <a:pPr algn="just" fontAlgn="base">
              <a:lnSpc>
                <a:spcPct val="170000"/>
              </a:lnSpc>
            </a:pPr>
            <a:r>
              <a:rPr lang="en-US" dirty="0"/>
              <a:t>Sa </a:t>
            </a:r>
            <a:r>
              <a:rPr lang="en-US" dirty="0" err="1"/>
              <a:t>pravne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rešenje</a:t>
            </a:r>
            <a:r>
              <a:rPr lang="en-US" dirty="0"/>
              <a:t>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problematično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se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zakonskim</a:t>
            </a:r>
            <a:r>
              <a:rPr lang="en-US" dirty="0"/>
              <a:t> </a:t>
            </a:r>
            <a:r>
              <a:rPr lang="en-US" dirty="0" err="1"/>
              <a:t>rešenjima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pravnim</a:t>
            </a:r>
            <a:r>
              <a:rPr lang="en-US" dirty="0"/>
              <a:t> </a:t>
            </a:r>
            <a:r>
              <a:rPr lang="en-US" dirty="0" err="1"/>
              <a:t>stavovima</a:t>
            </a:r>
            <a:r>
              <a:rPr lang="en-US" dirty="0"/>
              <a:t> </a:t>
            </a:r>
            <a:r>
              <a:rPr lang="en-US" dirty="0" err="1"/>
              <a:t>sudova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dopuštena</a:t>
            </a:r>
            <a:r>
              <a:rPr lang="en-US" dirty="0"/>
              <a:t> </a:t>
            </a:r>
            <a:r>
              <a:rPr lang="en-US" dirty="0" err="1"/>
              <a:t>tužba</a:t>
            </a:r>
            <a:r>
              <a:rPr lang="en-US" dirty="0"/>
              <a:t>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pokretanje</a:t>
            </a:r>
            <a:r>
              <a:rPr lang="en-US" dirty="0"/>
              <a:t> </a:t>
            </a:r>
            <a:r>
              <a:rPr lang="en-US" dirty="0" err="1"/>
              <a:t>upravnog</a:t>
            </a:r>
            <a:r>
              <a:rPr lang="en-US" dirty="0"/>
              <a:t> </a:t>
            </a:r>
            <a:r>
              <a:rPr lang="en-US" dirty="0" err="1"/>
              <a:t>postupka</a:t>
            </a:r>
            <a:r>
              <a:rPr lang="en-US" dirty="0"/>
              <a:t> od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prvostepenog</a:t>
            </a:r>
            <a:r>
              <a:rPr lang="en-US" dirty="0"/>
              <a:t> organa </a:t>
            </a:r>
            <a:r>
              <a:rPr lang="en-US" dirty="0" err="1"/>
              <a:t>uprave</a:t>
            </a:r>
            <a:r>
              <a:rPr lang="en-US" dirty="0"/>
              <a:t> (organ </a:t>
            </a:r>
            <a:r>
              <a:rPr lang="en-US" dirty="0" err="1"/>
              <a:t>vlasti</a:t>
            </a:r>
            <a:r>
              <a:rPr lang="en-US" dirty="0"/>
              <a:t> </a:t>
            </a:r>
            <a:r>
              <a:rPr lang="en-US" dirty="0" err="1"/>
              <a:t>kome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tražene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) </a:t>
            </a:r>
            <a:r>
              <a:rPr lang="en-US" dirty="0" err="1"/>
              <a:t>protiv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</a:t>
            </a:r>
            <a:r>
              <a:rPr lang="en-US" dirty="0" err="1"/>
              <a:t>drugostepenog</a:t>
            </a:r>
            <a:r>
              <a:rPr lang="en-US" dirty="0"/>
              <a:t> organa (</a:t>
            </a:r>
            <a:r>
              <a:rPr lang="en-US" dirty="0" err="1"/>
              <a:t>Poverenika</a:t>
            </a:r>
            <a:r>
              <a:rPr lang="en-US" dirty="0"/>
              <a:t>) </a:t>
            </a:r>
          </a:p>
          <a:p>
            <a:pPr algn="just" fontAlgn="base">
              <a:lnSpc>
                <a:spcPct val="170000"/>
              </a:lnSpc>
            </a:pP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kruga</a:t>
            </a:r>
            <a:r>
              <a:rPr lang="en-US" dirty="0"/>
              <a:t> </a:t>
            </a:r>
            <a:r>
              <a:rPr lang="en-US" dirty="0" err="1"/>
              <a:t>institucija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zakon</a:t>
            </a:r>
            <a:r>
              <a:rPr lang="en-US" dirty="0"/>
              <a:t> se </a:t>
            </a:r>
            <a:r>
              <a:rPr lang="en-US" dirty="0" err="1"/>
              <a:t>isključuju</a:t>
            </a:r>
            <a:r>
              <a:rPr lang="en-US" dirty="0"/>
              <a:t> </a:t>
            </a:r>
            <a:r>
              <a:rPr lang="en-US" dirty="0" err="1"/>
              <a:t>društva</a:t>
            </a:r>
            <a:r>
              <a:rPr lang="en-US" dirty="0"/>
              <a:t> </a:t>
            </a:r>
            <a:r>
              <a:rPr lang="en-US" dirty="0" err="1"/>
              <a:t>kapitala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podrazumeva</a:t>
            </a:r>
            <a:r>
              <a:rPr lang="en-US" dirty="0"/>
              <a:t> </a:t>
            </a:r>
            <a:r>
              <a:rPr lang="en-US" dirty="0" err="1"/>
              <a:t>mnoga</a:t>
            </a:r>
            <a:r>
              <a:rPr lang="en-US" dirty="0"/>
              <a:t> </a:t>
            </a:r>
            <a:r>
              <a:rPr lang="en-US" dirty="0" err="1"/>
              <a:t>javna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restruktuirana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DIPOS, </a:t>
            </a:r>
            <a:r>
              <a:rPr lang="en-US" dirty="0" err="1"/>
              <a:t>Železnice</a:t>
            </a:r>
            <a:r>
              <a:rPr lang="en-US" dirty="0"/>
              <a:t>, </a:t>
            </a:r>
            <a:r>
              <a:rPr lang="en-US" dirty="0" err="1"/>
              <a:t>Koridori</a:t>
            </a:r>
            <a:r>
              <a:rPr lang="en-US" dirty="0"/>
              <a:t> </a:t>
            </a:r>
            <a:r>
              <a:rPr lang="en-US" dirty="0" err="1"/>
              <a:t>Srbije</a:t>
            </a:r>
            <a:endParaRPr lang="en-US" dirty="0"/>
          </a:p>
          <a:p>
            <a:pPr algn="just" fontAlgn="base">
              <a:lnSpc>
                <a:spcPct val="170000"/>
              </a:lnSpc>
            </a:pP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reč</a:t>
            </a:r>
            <a:r>
              <a:rPr lang="en-US" dirty="0"/>
              <a:t> o </a:t>
            </a:r>
            <a:r>
              <a:rPr lang="en-US" dirty="0" err="1"/>
              <a:t>nosiocima</a:t>
            </a:r>
            <a:r>
              <a:rPr lang="en-US" dirty="0"/>
              <a:t> </a:t>
            </a:r>
            <a:r>
              <a:rPr lang="en-US" dirty="0" err="1"/>
              <a:t>javnih</a:t>
            </a:r>
            <a:r>
              <a:rPr lang="en-US" dirty="0"/>
              <a:t> </a:t>
            </a:r>
            <a:r>
              <a:rPr lang="en-US" dirty="0" err="1"/>
              <a:t>ovlašćenja</a:t>
            </a:r>
            <a:r>
              <a:rPr lang="en-US" dirty="0"/>
              <a:t>, </a:t>
            </a:r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tražiti</a:t>
            </a:r>
            <a:r>
              <a:rPr lang="en-US" dirty="0"/>
              <a:t> od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vezi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vršenjem</a:t>
            </a:r>
            <a:r>
              <a:rPr lang="en-US" dirty="0"/>
              <a:t> </a:t>
            </a:r>
            <a:r>
              <a:rPr lang="en-US" dirty="0" err="1"/>
              <a:t>tih</a:t>
            </a:r>
            <a:r>
              <a:rPr lang="en-US" dirty="0"/>
              <a:t> </a:t>
            </a:r>
            <a:r>
              <a:rPr lang="en-US" dirty="0" err="1"/>
              <a:t>ovlašćenja</a:t>
            </a:r>
            <a:r>
              <a:rPr lang="en-US" dirty="0"/>
              <a:t>, a ne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odnose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njihov</a:t>
            </a:r>
            <a:r>
              <a:rPr lang="en-US" dirty="0"/>
              <a:t> rad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39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3CAF0-6509-CE49-BC2F-D9F1DAAF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258"/>
            <a:ext cx="10515600" cy="41978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/>
              <a:t>Šta</a:t>
            </a:r>
            <a:r>
              <a:rPr lang="en-US" sz="2800" dirty="0"/>
              <a:t> </a:t>
            </a:r>
            <a:r>
              <a:rPr lang="en-US" sz="2800" dirty="0" err="1"/>
              <a:t>je</a:t>
            </a:r>
            <a:r>
              <a:rPr lang="en-US" sz="2800" dirty="0"/>
              <a:t> dobro u </a:t>
            </a:r>
            <a:r>
              <a:rPr lang="en-US" sz="2800" dirty="0" err="1"/>
              <a:t>predlozima</a:t>
            </a:r>
            <a:r>
              <a:rPr lang="en-US" sz="2800" dirty="0"/>
              <a:t> MDULS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4DE44-EE92-A74C-9F96-BF22E39C4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7057"/>
            <a:ext cx="10515600" cy="522990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Ovim</a:t>
            </a:r>
            <a:r>
              <a:rPr lang="en-US" dirty="0"/>
              <a:t> </a:t>
            </a:r>
            <a:r>
              <a:rPr lang="en-US" dirty="0" err="1"/>
              <a:t>promenama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dobili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prošireni</a:t>
            </a:r>
            <a:r>
              <a:rPr lang="en-US" dirty="0"/>
              <a:t> </a:t>
            </a:r>
            <a:r>
              <a:rPr lang="en-US" dirty="0" err="1"/>
              <a:t>krug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beležnike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sudske</a:t>
            </a:r>
            <a:r>
              <a:rPr lang="en-US" dirty="0"/>
              <a:t> </a:t>
            </a:r>
            <a:r>
              <a:rPr lang="en-US" dirty="0" err="1"/>
              <a:t>izvršitelje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err="1"/>
              <a:t>korist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brisanje</a:t>
            </a:r>
            <a:r>
              <a:rPr lang="en-US" dirty="0"/>
              <a:t> </a:t>
            </a:r>
            <a:r>
              <a:rPr lang="en-US" dirty="0" err="1"/>
              <a:t>razlika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organa </a:t>
            </a:r>
            <a:r>
              <a:rPr lang="en-US" dirty="0" err="1"/>
              <a:t>vlasti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državnih</a:t>
            </a:r>
            <a:r>
              <a:rPr lang="en-US" dirty="0"/>
              <a:t> organa u </a:t>
            </a:r>
            <a:r>
              <a:rPr lang="en-US" dirty="0" err="1"/>
              <a:t>kontekstu</a:t>
            </a:r>
            <a:r>
              <a:rPr lang="en-US" dirty="0"/>
              <a:t> </a:t>
            </a:r>
            <a:r>
              <a:rPr lang="en-US" dirty="0" err="1"/>
              <a:t>izrade</a:t>
            </a:r>
            <a:r>
              <a:rPr lang="en-US" dirty="0"/>
              <a:t> </a:t>
            </a:r>
            <a:r>
              <a:rPr lang="en-US" dirty="0" err="1"/>
              <a:t>Informatora</a:t>
            </a:r>
            <a:r>
              <a:rPr lang="en-US" dirty="0"/>
              <a:t> o </a:t>
            </a:r>
            <a:r>
              <a:rPr lang="en-US" dirty="0" err="1"/>
              <a:t>radu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proaktivne</a:t>
            </a:r>
            <a:r>
              <a:rPr lang="en-US" dirty="0"/>
              <a:t> </a:t>
            </a: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zakona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obveznici</a:t>
            </a:r>
            <a:r>
              <a:rPr lang="en-US" dirty="0"/>
              <a:t> </a:t>
            </a:r>
            <a:r>
              <a:rPr lang="en-US" dirty="0" err="1"/>
              <a:t>zakona</a:t>
            </a:r>
            <a:r>
              <a:rPr lang="en-US" dirty="0"/>
              <a:t> </a:t>
            </a:r>
            <a:r>
              <a:rPr lang="en-US" dirty="0" err="1"/>
              <a:t>morati</a:t>
            </a:r>
            <a:r>
              <a:rPr lang="en-US" dirty="0"/>
              <a:t> da </a:t>
            </a:r>
            <a:r>
              <a:rPr lang="en-US" dirty="0" err="1"/>
              <a:t>izrade</a:t>
            </a:r>
            <a:r>
              <a:rPr lang="en-US" dirty="0"/>
              <a:t>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dokument</a:t>
            </a:r>
            <a:r>
              <a:rPr lang="en-US" dirty="0"/>
              <a:t>. </a:t>
            </a:r>
            <a:endParaRPr lang="en-US" b="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dirty="0" err="1"/>
              <a:t>Informatori</a:t>
            </a:r>
            <a:r>
              <a:rPr lang="en-US" dirty="0"/>
              <a:t> o </a:t>
            </a:r>
            <a:r>
              <a:rPr lang="en-US" dirty="0" err="1"/>
              <a:t>radu</a:t>
            </a:r>
            <a:r>
              <a:rPr lang="en-US" dirty="0"/>
              <a:t> </a:t>
            </a:r>
            <a:r>
              <a:rPr lang="en-US" dirty="0" err="1"/>
              <a:t>institucija</a:t>
            </a:r>
            <a:r>
              <a:rPr lang="en-US" dirty="0"/>
              <a:t> u </a:t>
            </a:r>
            <a:r>
              <a:rPr lang="en-US" dirty="0" err="1"/>
              <a:t>elektronskoj</a:t>
            </a:r>
            <a:r>
              <a:rPr lang="en-US" dirty="0"/>
              <a:t> </a:t>
            </a:r>
            <a:r>
              <a:rPr lang="en-US" dirty="0" err="1"/>
              <a:t>formi</a:t>
            </a:r>
            <a:r>
              <a:rPr lang="en-US" dirty="0"/>
              <a:t> – </a:t>
            </a:r>
            <a:r>
              <a:rPr lang="en-US" dirty="0" err="1"/>
              <a:t>izmenama</a:t>
            </a:r>
            <a:r>
              <a:rPr lang="en-US" dirty="0"/>
              <a:t> se </a:t>
            </a:r>
            <a:r>
              <a:rPr lang="en-US" dirty="0" err="1"/>
              <a:t>predviđa</a:t>
            </a:r>
            <a:r>
              <a:rPr lang="en-US" dirty="0"/>
              <a:t> da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institucije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organi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objavljuju</a:t>
            </a:r>
            <a:r>
              <a:rPr lang="en-US" dirty="0"/>
              <a:t> </a:t>
            </a:r>
            <a:r>
              <a:rPr lang="en-US" dirty="0" err="1"/>
              <a:t>informatore</a:t>
            </a:r>
            <a:r>
              <a:rPr lang="en-US" dirty="0"/>
              <a:t> to </a:t>
            </a:r>
            <a:r>
              <a:rPr lang="en-US" dirty="0" err="1"/>
              <a:t>rade</a:t>
            </a:r>
            <a:r>
              <a:rPr lang="en-US" dirty="0"/>
              <a:t> u </a:t>
            </a:r>
            <a:r>
              <a:rPr lang="en-US" dirty="0" err="1"/>
              <a:t>elektronskoj</a:t>
            </a:r>
            <a:r>
              <a:rPr lang="en-US" dirty="0"/>
              <a:t> </a:t>
            </a:r>
            <a:r>
              <a:rPr lang="en-US" dirty="0" err="1"/>
              <a:t>formi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obavezom</a:t>
            </a:r>
            <a:r>
              <a:rPr lang="en-US" dirty="0"/>
              <a:t> </a:t>
            </a:r>
            <a:r>
              <a:rPr lang="en-US" dirty="0" err="1"/>
              <a:t>redovnog</a:t>
            </a:r>
            <a:r>
              <a:rPr lang="en-US" dirty="0"/>
              <a:t> </a:t>
            </a:r>
            <a:r>
              <a:rPr lang="en-US" dirty="0" err="1"/>
              <a:t>ažuriranja</a:t>
            </a:r>
            <a:r>
              <a:rPr lang="en-US" dirty="0"/>
              <a:t>/</a:t>
            </a:r>
            <a:r>
              <a:rPr lang="en-US" dirty="0" err="1"/>
              <a:t>održavanja</a:t>
            </a:r>
            <a:r>
              <a:rPr lang="en-US" dirty="0"/>
              <a:t>.</a:t>
            </a:r>
            <a:endParaRPr lang="en-US" b="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dirty="0"/>
              <a:t>“</a:t>
            </a:r>
            <a:r>
              <a:rPr lang="en-US" dirty="0" err="1"/>
              <a:t>Proaktivna</a:t>
            </a:r>
            <a:r>
              <a:rPr lang="en-US" dirty="0"/>
              <a:t> </a:t>
            </a:r>
            <a:r>
              <a:rPr lang="en-US" dirty="0" err="1"/>
              <a:t>transparentnost</a:t>
            </a:r>
            <a:r>
              <a:rPr lang="en-US" dirty="0"/>
              <a:t>”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legitimisana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vrednost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78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14DEB-ED91-AE49-80DD-669A5396E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486"/>
            <a:ext cx="10515600" cy="555171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/>
              <a:t>Šta</a:t>
            </a:r>
            <a:r>
              <a:rPr lang="en-US" sz="2800" dirty="0"/>
              <a:t> </a:t>
            </a:r>
            <a:r>
              <a:rPr lang="en-US" sz="2800" dirty="0" err="1"/>
              <a:t>sadrži</a:t>
            </a:r>
            <a:r>
              <a:rPr lang="en-US" sz="2800" dirty="0"/>
              <a:t> </a:t>
            </a:r>
            <a:r>
              <a:rPr lang="en-US" sz="2800" dirty="0" err="1"/>
              <a:t>najnoviji</a:t>
            </a:r>
            <a:r>
              <a:rPr lang="en-US" sz="2800" dirty="0"/>
              <a:t> </a:t>
            </a:r>
            <a:r>
              <a:rPr lang="en-US" sz="2800" dirty="0" err="1"/>
              <a:t>predlog</a:t>
            </a:r>
            <a:r>
              <a:rPr lang="en-US" sz="2800" dirty="0"/>
              <a:t> </a:t>
            </a:r>
            <a:r>
              <a:rPr lang="en-US" sz="2800" dirty="0" err="1"/>
              <a:t>izmena</a:t>
            </a:r>
            <a:r>
              <a:rPr lang="en-US" sz="2800" dirty="0"/>
              <a:t> </a:t>
            </a:r>
            <a:r>
              <a:rPr lang="en-US" sz="2800" dirty="0" err="1"/>
              <a:t>zakona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B693C-C22E-2649-86A9-A7B4FFEA6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794657"/>
            <a:ext cx="10918371" cy="5698217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sr-Latn-RS" dirty="0" err="1"/>
              <a:t>Poslednom</a:t>
            </a:r>
            <a:r>
              <a:rPr lang="sr-Latn-RS" dirty="0"/>
              <a:t> verzijom Nacrta zakona </a:t>
            </a:r>
            <a:r>
              <a:rPr lang="sr-Latn-RS" b="1" dirty="0"/>
              <a:t>zadržana je odredba kojom se iz domašaja zakona isključuju društva kapitala koja posluju na tržištu u skladu sa propisima o privrednim društvima, bez obzira na to ko je njegov član ili akcionar. </a:t>
            </a:r>
          </a:p>
          <a:p>
            <a:pPr>
              <a:lnSpc>
                <a:spcPct val="170000"/>
              </a:lnSpc>
            </a:pPr>
            <a:r>
              <a:rPr lang="en-US" b="1" dirty="0"/>
              <a:t>To u </a:t>
            </a:r>
            <a:r>
              <a:rPr lang="en-US" b="1" dirty="0" err="1"/>
              <a:t>principu</a:t>
            </a:r>
            <a:r>
              <a:rPr lang="en-US" b="1" dirty="0"/>
              <a:t> </a:t>
            </a:r>
            <a:r>
              <a:rPr lang="en-US" b="1" dirty="0" err="1"/>
              <a:t>znači</a:t>
            </a:r>
            <a:r>
              <a:rPr lang="en-US" b="1" dirty="0"/>
              <a:t> da </a:t>
            </a:r>
            <a:r>
              <a:rPr lang="en-US" b="1" dirty="0" err="1"/>
              <a:t>će</a:t>
            </a:r>
            <a:r>
              <a:rPr lang="en-US" b="1" dirty="0"/>
              <a:t> </a:t>
            </a:r>
            <a:r>
              <a:rPr lang="en-US" b="1" dirty="0" err="1"/>
              <a:t>zahtev</a:t>
            </a:r>
            <a:r>
              <a:rPr lang="en-US" b="1" dirty="0"/>
              <a:t> </a:t>
            </a:r>
            <a:r>
              <a:rPr lang="en-US" b="1" dirty="0" err="1"/>
              <a:t>moći</a:t>
            </a:r>
            <a:r>
              <a:rPr lang="en-US" b="1" dirty="0"/>
              <a:t> da se </a:t>
            </a:r>
            <a:r>
              <a:rPr lang="en-US" b="1" dirty="0" err="1"/>
              <a:t>pošalje</a:t>
            </a:r>
            <a:r>
              <a:rPr lang="en-US" b="1" dirty="0"/>
              <a:t> </a:t>
            </a:r>
            <a:r>
              <a:rPr lang="en-US" b="1" dirty="0" err="1"/>
              <a:t>npr</a:t>
            </a:r>
            <a:r>
              <a:rPr lang="en-US" b="1" dirty="0"/>
              <a:t>. </a:t>
            </a:r>
            <a:r>
              <a:rPr lang="en-US" b="1" dirty="0" err="1"/>
              <a:t>Železnicama</a:t>
            </a:r>
            <a:r>
              <a:rPr lang="en-US" b="1" dirty="0"/>
              <a:t> </a:t>
            </a:r>
            <a:r>
              <a:rPr lang="en-US" b="1" dirty="0" err="1"/>
              <a:t>jer</a:t>
            </a:r>
            <a:r>
              <a:rPr lang="en-US" b="1" dirty="0"/>
              <a:t> one, </a:t>
            </a:r>
            <a:r>
              <a:rPr lang="en-US" b="1" dirty="0" err="1"/>
              <a:t>iako</a:t>
            </a:r>
            <a:r>
              <a:rPr lang="en-US" b="1" dirty="0"/>
              <a:t> </a:t>
            </a:r>
            <a:r>
              <a:rPr lang="en-US" b="1" dirty="0" err="1"/>
              <a:t>nisu</a:t>
            </a:r>
            <a:r>
              <a:rPr lang="en-US" b="1" dirty="0"/>
              <a:t> JP , </a:t>
            </a:r>
            <a:r>
              <a:rPr lang="en-US" b="1" dirty="0" err="1"/>
              <a:t>obavljaju</a:t>
            </a:r>
            <a:r>
              <a:rPr lang="en-US" b="1" dirty="0"/>
              <a:t> </a:t>
            </a:r>
            <a:r>
              <a:rPr lang="en-US" b="1" dirty="0" err="1"/>
              <a:t>delatnost</a:t>
            </a:r>
            <a:r>
              <a:rPr lang="en-US" b="1" dirty="0"/>
              <a:t> od </a:t>
            </a:r>
            <a:r>
              <a:rPr lang="en-US" b="1" dirty="0" err="1"/>
              <a:t>opšteg</a:t>
            </a:r>
            <a:r>
              <a:rPr lang="en-US" b="1" dirty="0"/>
              <a:t> </a:t>
            </a:r>
            <a:r>
              <a:rPr lang="en-US" b="1" dirty="0" err="1"/>
              <a:t>interesa</a:t>
            </a:r>
            <a:r>
              <a:rPr lang="en-US" b="1" dirty="0"/>
              <a:t> u </a:t>
            </a:r>
            <a:r>
              <a:rPr lang="en-US" b="1" dirty="0" err="1"/>
              <a:t>skladu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ovim</a:t>
            </a:r>
            <a:r>
              <a:rPr lang="en-US" b="1" dirty="0"/>
              <a:t> </a:t>
            </a:r>
            <a:r>
              <a:rPr lang="en-US" b="1" dirty="0" err="1"/>
              <a:t>Zakonom</a:t>
            </a:r>
            <a:r>
              <a:rPr lang="en-US" b="1" dirty="0"/>
              <a:t>, </a:t>
            </a:r>
            <a:r>
              <a:rPr lang="en-US" b="1" dirty="0" err="1"/>
              <a:t>ali</a:t>
            </a:r>
            <a:r>
              <a:rPr lang="en-US" b="1" dirty="0"/>
              <a:t> </a:t>
            </a:r>
            <a:r>
              <a:rPr lang="en-US" b="1" dirty="0" err="1"/>
              <a:t>neće</a:t>
            </a:r>
            <a:r>
              <a:rPr lang="en-US" b="1" dirty="0"/>
              <a:t> </a:t>
            </a:r>
            <a:r>
              <a:rPr lang="en-US" b="1" dirty="0" err="1"/>
              <a:t>moći</a:t>
            </a:r>
            <a:r>
              <a:rPr lang="en-US" b="1" dirty="0"/>
              <a:t> da se </a:t>
            </a:r>
            <a:r>
              <a:rPr lang="en-US" b="1" dirty="0" err="1"/>
              <a:t>podnese</a:t>
            </a:r>
            <a:r>
              <a:rPr lang="en-US" b="1" dirty="0"/>
              <a:t> </a:t>
            </a:r>
            <a:r>
              <a:rPr lang="en-US" b="1" dirty="0" err="1"/>
              <a:t>Diposu</a:t>
            </a:r>
            <a:r>
              <a:rPr lang="en-US" b="1" dirty="0"/>
              <a:t>, </a:t>
            </a:r>
            <a:r>
              <a:rPr lang="en-US" b="1" dirty="0" err="1"/>
              <a:t>koji</a:t>
            </a:r>
            <a:r>
              <a:rPr lang="en-US" b="1" dirty="0"/>
              <a:t>, </a:t>
            </a:r>
            <a:r>
              <a:rPr lang="en-US" b="1" dirty="0" err="1"/>
              <a:t>ie</a:t>
            </a:r>
            <a:r>
              <a:rPr lang="en-US" b="1" dirty="0"/>
              <a:t> u </a:t>
            </a:r>
            <a:r>
              <a:rPr lang="en-US" b="1" dirty="0" err="1"/>
              <a:t>većinskom</a:t>
            </a:r>
            <a:r>
              <a:rPr lang="en-US" b="1" dirty="0"/>
              <a:t> </a:t>
            </a:r>
            <a:r>
              <a:rPr lang="en-US" b="1" dirty="0" err="1"/>
              <a:t>državnom</a:t>
            </a:r>
            <a:r>
              <a:rPr lang="en-US" b="1" dirty="0"/>
              <a:t> </a:t>
            </a:r>
            <a:r>
              <a:rPr lang="en-US" b="1" dirty="0" err="1"/>
              <a:t>vlasništvu</a:t>
            </a:r>
            <a:r>
              <a:rPr lang="en-US" b="1" dirty="0"/>
              <a:t> </a:t>
            </a:r>
            <a:r>
              <a:rPr lang="en-US" b="1" dirty="0" err="1"/>
              <a:t>ali</a:t>
            </a:r>
            <a:r>
              <a:rPr lang="en-US" b="1" dirty="0"/>
              <a:t> ne </a:t>
            </a:r>
            <a:r>
              <a:rPr lang="en-US" b="1" dirty="0" err="1"/>
              <a:t>obavlja</a:t>
            </a:r>
            <a:r>
              <a:rPr lang="en-US" b="1" dirty="0"/>
              <a:t> </a:t>
            </a:r>
            <a:r>
              <a:rPr lang="en-US" b="1" dirty="0" err="1"/>
              <a:t>delatnost</a:t>
            </a:r>
            <a:r>
              <a:rPr lang="en-US" b="1" dirty="0"/>
              <a:t> od </a:t>
            </a:r>
            <a:r>
              <a:rPr lang="en-US" b="1" dirty="0" err="1"/>
              <a:t>opšteg</a:t>
            </a:r>
            <a:r>
              <a:rPr lang="en-US" b="1" dirty="0"/>
              <a:t> </a:t>
            </a:r>
            <a:r>
              <a:rPr lang="en-US" b="1" dirty="0" err="1"/>
              <a:t>interesa</a:t>
            </a:r>
            <a:r>
              <a:rPr lang="en-US" b="1" dirty="0"/>
              <a:t>. </a:t>
            </a:r>
            <a:endParaRPr lang="en-US" dirty="0"/>
          </a:p>
          <a:p>
            <a:pPr lvl="0">
              <a:lnSpc>
                <a:spcPct val="170000"/>
              </a:lnSpc>
            </a:pPr>
            <a:r>
              <a:rPr lang="sr-Latn-RS" b="1" u="sng" dirty="0"/>
              <a:t># Protiv rešenja poverenika organ vlasti može da pokrene upravni spor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sr-Latn-RS" b="1" dirty="0"/>
              <a:t>Odredba kojom je omogućeno organu vlasti da protiv Poverenika može da pokrene upravni spor u potpunosti je brisana, odnosno naša preporuka je usvojena. </a:t>
            </a:r>
            <a:endParaRPr lang="en-US" dirty="0"/>
          </a:p>
          <a:p>
            <a:pPr lvl="0">
              <a:lnSpc>
                <a:spcPct val="170000"/>
              </a:lnSpc>
            </a:pPr>
            <a:r>
              <a:rPr lang="sr-Latn-RS" b="1" u="sng" dirty="0"/>
              <a:t>#</a:t>
            </a:r>
            <a:r>
              <a:rPr lang="sr-Latn-RS" dirty="0"/>
              <a:t> </a:t>
            </a:r>
            <a:r>
              <a:rPr lang="sr-Latn-RS" b="1" u="sng" dirty="0"/>
              <a:t>Obaveza vlade je da dva puta godišnje podnosi izveštaj narodnoj skupštini o zahtevima za pomoć u postupku izvršenja rešenja poverenika 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sr-Latn-RS" u="sng" dirty="0"/>
              <a:t>Kao ni u prethodnoj verziji, Nacrt ni u poslednjoj ne rešava ovaj problem.</a:t>
            </a:r>
            <a:endParaRPr lang="en-US" dirty="0"/>
          </a:p>
          <a:p>
            <a:pPr lvl="0">
              <a:lnSpc>
                <a:spcPct val="170000"/>
              </a:lnSpc>
            </a:pPr>
            <a:r>
              <a:rPr lang="sr-Latn-RS" b="1" u="sng" dirty="0"/>
              <a:t># Više novčane kazne i prinudna naplata kada organ odbija da dostavi informacije i plati kaznu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sr-Latn-RS" dirty="0"/>
              <a:t>Poslednja verzija Nacrta zakona ne povećava novčane kazne u odnosu na prethodnu. Dakle, visoke kazne koje su predviđene ZUP-om neće moći da se izriču zbog neizvršenja rešenja </a:t>
            </a:r>
            <a:r>
              <a:rPr lang="sr-Latn-RS" dirty="0" err="1"/>
              <a:t>Poverenika,već</a:t>
            </a:r>
            <a:r>
              <a:rPr lang="sr-Latn-RS" dirty="0"/>
              <a:t> će se kretati u rasponu 10.000-100.000 dinara</a:t>
            </a:r>
            <a:r>
              <a:rPr lang="sr-Latn-RS" b="1" dirty="0"/>
              <a:t>.  Ipak, poslednjom verzijom Nacrta jasno je propisano da izrečenu kaznu izvršava sud u skladu sa Zakonom o izvršenju i obezbeđenju, čime će se izvršenje penala koje izriče Poverenik donekle olakšati, jer u praksi nije bila retka situacija da se svi organi koji treba da sprovedu izvršenje oglase nenadležnim.</a:t>
            </a:r>
            <a:r>
              <a:rPr lang="sr-Latn-RS" dirty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802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05B834-7D37-BB4D-9F65-8E5D3CF58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1343" y="-105304"/>
            <a:ext cx="8483403" cy="6876218"/>
          </a:xfrm>
        </p:spPr>
      </p:pic>
    </p:spTree>
    <p:extLst>
      <p:ext uri="{BB962C8B-B14F-4D97-AF65-F5344CB8AC3E}">
        <p14:creationId xmlns:p14="http://schemas.microsoft.com/office/powerpoint/2010/main" val="3826756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A7A16-7D21-F24E-BCF9-D04C5D12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Kampanja</a:t>
            </a:r>
            <a:r>
              <a:rPr lang="en-US" dirty="0"/>
              <a:t> ”</a:t>
            </a:r>
            <a:r>
              <a:rPr lang="en-US" dirty="0" err="1"/>
              <a:t>Srbija</a:t>
            </a:r>
            <a:r>
              <a:rPr lang="en-US" dirty="0"/>
              <a:t> do </a:t>
            </a:r>
            <a:r>
              <a:rPr lang="en-US" dirty="0" err="1"/>
              <a:t>informacija</a:t>
            </a:r>
            <a:r>
              <a:rPr lang="en-US" dirty="0"/>
              <a:t>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594521-A79C-5E4A-8135-71F7CF8B4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36981"/>
            <a:ext cx="10515600" cy="38167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DB17AD-5618-874C-96C0-5EA0C13612E9}"/>
              </a:ext>
            </a:extLst>
          </p:cNvPr>
          <p:cNvSpPr txBox="1"/>
          <p:nvPr/>
        </p:nvSpPr>
        <p:spPr>
          <a:xfrm>
            <a:off x="2939143" y="5649686"/>
            <a:ext cx="558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www.srbijadoinformacija.rs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626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910A-15F4-F740-AC97-56D92E30D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dirty="0"/>
              <a:t>RUKOLJUB  - POVERENIK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14BF5-7117-E64F-B2F8-BEC643189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2" y="968828"/>
            <a:ext cx="7271658" cy="5725885"/>
          </a:xfrm>
        </p:spPr>
        <p:txBody>
          <a:bodyPr>
            <a:normAutofit fontScale="55000" lnSpcReduction="20000"/>
          </a:bodyPr>
          <a:lstStyle/>
          <a:p>
            <a:pPr fontAlgn="base">
              <a:lnSpc>
                <a:spcPct val="170000"/>
              </a:lnSpc>
            </a:pPr>
            <a:r>
              <a:rPr lang="en-US" dirty="0" err="1"/>
              <a:t>Upoznajte</a:t>
            </a:r>
            <a:r>
              <a:rPr lang="en-US" dirty="0"/>
              <a:t> </a:t>
            </a:r>
            <a:r>
              <a:rPr lang="en-US" dirty="0" err="1"/>
              <a:t>Rukoljuba</a:t>
            </a:r>
            <a:r>
              <a:rPr lang="en-US" dirty="0"/>
              <a:t>, </a:t>
            </a:r>
            <a:r>
              <a:rPr lang="en-US" dirty="0" err="1"/>
              <a:t>idealnog</a:t>
            </a:r>
            <a:r>
              <a:rPr lang="en-US" dirty="0"/>
              <a:t> </a:t>
            </a:r>
            <a:r>
              <a:rPr lang="en-US" dirty="0" err="1"/>
              <a:t>kandidata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Poslušnika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od </a:t>
            </a:r>
            <a:r>
              <a:rPr lang="en-US" dirty="0" err="1"/>
              <a:t>javnog</a:t>
            </a:r>
            <a:r>
              <a:rPr lang="en-US" dirty="0"/>
              <a:t> </a:t>
            </a:r>
            <a:r>
              <a:rPr lang="en-US" dirty="0" err="1"/>
              <a:t>značaja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otkrivanje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ličnosti</a:t>
            </a:r>
            <a:r>
              <a:rPr lang="en-US" dirty="0"/>
              <a:t>, </a:t>
            </a:r>
            <a:r>
              <a:rPr lang="en-US" dirty="0" err="1"/>
              <a:t>suštu</a:t>
            </a:r>
            <a:r>
              <a:rPr lang="en-US" dirty="0"/>
              <a:t> </a:t>
            </a:r>
            <a:r>
              <a:rPr lang="en-US" dirty="0" err="1"/>
              <a:t>suprotnost</a:t>
            </a:r>
            <a:r>
              <a:rPr lang="en-US" dirty="0"/>
              <a:t> </a:t>
            </a:r>
            <a:r>
              <a:rPr lang="en-US" dirty="0" err="1"/>
              <a:t>Povereniku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od </a:t>
            </a:r>
            <a:r>
              <a:rPr lang="en-US" dirty="0" err="1"/>
              <a:t>javnog</a:t>
            </a:r>
            <a:r>
              <a:rPr lang="en-US" dirty="0"/>
              <a:t> </a:t>
            </a:r>
            <a:r>
              <a:rPr lang="en-US" dirty="0" err="1"/>
              <a:t>značaja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zaštitu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o </a:t>
            </a:r>
            <a:r>
              <a:rPr lang="en-US" dirty="0" err="1"/>
              <a:t>ličnosti</a:t>
            </a:r>
            <a:r>
              <a:rPr lang="en-US" dirty="0"/>
              <a:t>.</a:t>
            </a:r>
          </a:p>
          <a:p>
            <a:pPr fontAlgn="base">
              <a:lnSpc>
                <a:spcPct val="170000"/>
              </a:lnSpc>
            </a:pPr>
            <a:r>
              <a:rPr lang="en-US" dirty="0" err="1"/>
              <a:t>Rukoljub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rođen</a:t>
            </a:r>
            <a:r>
              <a:rPr lang="en-US" dirty="0"/>
              <a:t> u </a:t>
            </a:r>
            <a:r>
              <a:rPr lang="en-US" dirty="0" err="1"/>
              <a:t>pravo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, </a:t>
            </a:r>
            <a:r>
              <a:rPr lang="en-US" dirty="0" err="1"/>
              <a:t>završio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manje-više</a:t>
            </a:r>
            <a:r>
              <a:rPr lang="en-US" dirty="0"/>
              <a:t> </a:t>
            </a:r>
            <a:r>
              <a:rPr lang="en-US" dirty="0" err="1"/>
              <a:t>srednju</a:t>
            </a:r>
            <a:r>
              <a:rPr lang="en-US" dirty="0"/>
              <a:t> </a:t>
            </a:r>
            <a:r>
              <a:rPr lang="en-US" dirty="0" err="1"/>
              <a:t>školu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diplomirao</a:t>
            </a:r>
            <a:r>
              <a:rPr lang="en-US" dirty="0"/>
              <a:t> u </a:t>
            </a:r>
            <a:r>
              <a:rPr lang="en-US" dirty="0" err="1"/>
              <a:t>rekordnom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 od 18 </a:t>
            </a:r>
            <a:r>
              <a:rPr lang="en-US" dirty="0" err="1"/>
              <a:t>meseci</a:t>
            </a:r>
            <a:r>
              <a:rPr lang="en-US" dirty="0"/>
              <a:t>.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pravnik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dobro </a:t>
            </a:r>
            <a:r>
              <a:rPr lang="en-US" dirty="0" err="1"/>
              <a:t>poznaje</a:t>
            </a:r>
            <a:r>
              <a:rPr lang="en-US" dirty="0"/>
              <a:t> </a:t>
            </a:r>
            <a:r>
              <a:rPr lang="en-US" dirty="0" err="1"/>
              <a:t>pravni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prošao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njega</a:t>
            </a:r>
            <a:r>
              <a:rPr lang="en-US" dirty="0"/>
              <a:t>.</a:t>
            </a:r>
          </a:p>
          <a:p>
            <a:pPr fontAlgn="base">
              <a:lnSpc>
                <a:spcPct val="170000"/>
              </a:lnSpc>
            </a:pPr>
            <a:r>
              <a:rPr lang="en-US" dirty="0" err="1"/>
              <a:t>Specijalista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u </a:t>
            </a:r>
            <a:r>
              <a:rPr lang="en-US" dirty="0" err="1"/>
              <a:t>pronalaženju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u </a:t>
            </a:r>
            <a:r>
              <a:rPr lang="en-US" dirty="0" err="1"/>
              <a:t>zakonu</a:t>
            </a:r>
            <a:r>
              <a:rPr lang="en-US" dirty="0"/>
              <a:t>.</a:t>
            </a:r>
          </a:p>
          <a:p>
            <a:pPr fontAlgn="base">
              <a:lnSpc>
                <a:spcPct val="170000"/>
              </a:lnSpc>
            </a:pPr>
            <a:r>
              <a:rPr lang="en-US" dirty="0" err="1"/>
              <a:t>Promenio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stranaka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nikada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bio </a:t>
            </a:r>
            <a:r>
              <a:rPr lang="en-US" dirty="0" err="1"/>
              <a:t>opterećen</a:t>
            </a:r>
            <a:r>
              <a:rPr lang="en-US" dirty="0"/>
              <a:t> </a:t>
            </a:r>
            <a:r>
              <a:rPr lang="en-US" dirty="0" err="1"/>
              <a:t>ideologijom</a:t>
            </a:r>
            <a:r>
              <a:rPr lang="en-US" dirty="0"/>
              <a:t>, </a:t>
            </a:r>
            <a:r>
              <a:rPr lang="en-US" dirty="0" err="1"/>
              <a:t>uvek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vodila</a:t>
            </a:r>
            <a:r>
              <a:rPr lang="en-US" dirty="0"/>
              <a:t> </a:t>
            </a:r>
            <a:r>
              <a:rPr lang="en-US" dirty="0" err="1"/>
              <a:t>pragmatičnost</a:t>
            </a:r>
            <a:r>
              <a:rPr lang="en-US" dirty="0"/>
              <a:t> - u </a:t>
            </a:r>
            <a:r>
              <a:rPr lang="en-US" dirty="0" err="1"/>
              <a:t>životu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važnije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srećan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principijelan</a:t>
            </a:r>
            <a:r>
              <a:rPr lang="en-US" dirty="0"/>
              <a:t>. </a:t>
            </a:r>
            <a:r>
              <a:rPr lang="en-US" dirty="0" err="1"/>
              <a:t>Dokazao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da </a:t>
            </a:r>
            <a:r>
              <a:rPr lang="en-US" dirty="0" err="1"/>
              <a:t>vizionarski</a:t>
            </a:r>
            <a:r>
              <a:rPr lang="en-US" dirty="0"/>
              <a:t> </a:t>
            </a:r>
            <a:r>
              <a:rPr lang="en-US" dirty="0" err="1"/>
              <a:t>prepoznaje</a:t>
            </a:r>
            <a:r>
              <a:rPr lang="en-US" dirty="0"/>
              <a:t> </a:t>
            </a:r>
            <a:r>
              <a:rPr lang="en-US" dirty="0" err="1"/>
              <a:t>trenutak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stavovi</a:t>
            </a:r>
            <a:r>
              <a:rPr lang="en-US" dirty="0"/>
              <a:t> </a:t>
            </a:r>
            <a:r>
              <a:rPr lang="en-US" dirty="0" err="1"/>
              <a:t>prevaziđeni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,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kameleonsku</a:t>
            </a:r>
            <a:r>
              <a:rPr lang="en-US" dirty="0"/>
              <a:t> </a:t>
            </a:r>
            <a:r>
              <a:rPr lang="en-US" dirty="0" err="1"/>
              <a:t>spremnost</a:t>
            </a:r>
            <a:r>
              <a:rPr lang="en-US" dirty="0"/>
              <a:t> da se </a:t>
            </a:r>
            <a:r>
              <a:rPr lang="en-US" dirty="0" err="1"/>
              <a:t>promeni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svakoj</a:t>
            </a:r>
            <a:r>
              <a:rPr lang="en-US" dirty="0"/>
              <a:t> </a:t>
            </a:r>
            <a:r>
              <a:rPr lang="en-US" dirty="0" err="1"/>
              <a:t>mogućoj</a:t>
            </a:r>
            <a:r>
              <a:rPr lang="en-US" dirty="0"/>
              <a:t> </a:t>
            </a:r>
            <a:r>
              <a:rPr lang="en-US" dirty="0" err="1"/>
              <a:t>potrebi</a:t>
            </a:r>
            <a:r>
              <a:rPr lang="en-US" dirty="0"/>
              <a:t>, </a:t>
            </a:r>
            <a:r>
              <a:rPr lang="en-US" dirty="0" err="1"/>
              <a:t>dovelo</a:t>
            </a:r>
            <a:r>
              <a:rPr lang="en-US" dirty="0"/>
              <a:t> do </a:t>
            </a:r>
            <a:r>
              <a:rPr lang="en-US" dirty="0" err="1"/>
              <a:t>antologijskih</a:t>
            </a:r>
            <a:r>
              <a:rPr lang="en-US" dirty="0"/>
              <a:t> </a:t>
            </a:r>
            <a:r>
              <a:rPr lang="en-US" dirty="0" err="1"/>
              <a:t>skokova</a:t>
            </a:r>
            <a:r>
              <a:rPr lang="en-US" dirty="0"/>
              <a:t> u </a:t>
            </a:r>
            <a:r>
              <a:rPr lang="en-US" dirty="0" err="1"/>
              <a:t>njegovoj</a:t>
            </a:r>
            <a:r>
              <a:rPr lang="en-US" dirty="0"/>
              <a:t> </a:t>
            </a:r>
            <a:r>
              <a:rPr lang="en-US" dirty="0" err="1"/>
              <a:t>karijeri</a:t>
            </a:r>
            <a:r>
              <a:rPr lang="en-US" dirty="0"/>
              <a:t> u </a:t>
            </a:r>
            <a:r>
              <a:rPr lang="en-US" dirty="0" err="1"/>
              <a:t>državnoj</a:t>
            </a:r>
            <a:r>
              <a:rPr lang="en-US" dirty="0"/>
              <a:t> </a:t>
            </a:r>
            <a:r>
              <a:rPr lang="en-US" dirty="0" err="1"/>
              <a:t>službi</a:t>
            </a:r>
            <a:r>
              <a:rPr lang="en-US" dirty="0"/>
              <a:t>.</a:t>
            </a:r>
          </a:p>
          <a:p>
            <a:pPr fontAlgn="base">
              <a:lnSpc>
                <a:spcPct val="170000"/>
              </a:lnSpc>
            </a:pPr>
            <a:r>
              <a:rPr lang="en-US" dirty="0" err="1"/>
              <a:t>Oženjen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posvećen</a:t>
            </a:r>
            <a:r>
              <a:rPr lang="en-US" dirty="0"/>
              <a:t> </a:t>
            </a:r>
            <a:r>
              <a:rPr lang="en-US" dirty="0" err="1"/>
              <a:t>porodici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široj</a:t>
            </a:r>
            <a:r>
              <a:rPr lang="en-US" dirty="0"/>
              <a:t> </a:t>
            </a:r>
            <a:r>
              <a:rPr lang="en-US" dirty="0" err="1"/>
              <a:t>familiji</a:t>
            </a:r>
            <a:r>
              <a:rPr lang="en-US" dirty="0"/>
              <a:t>, </a:t>
            </a:r>
            <a:r>
              <a:rPr lang="en-US" dirty="0" err="1"/>
              <a:t>pomaže</a:t>
            </a:r>
            <a:r>
              <a:rPr lang="en-US" dirty="0"/>
              <a:t> u </a:t>
            </a:r>
            <a:r>
              <a:rPr lang="en-US" dirty="0" err="1"/>
              <a:t>rešavanju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državom</a:t>
            </a:r>
            <a:r>
              <a:rPr lang="en-US" dirty="0"/>
              <a:t> do </a:t>
            </a:r>
            <a:r>
              <a:rPr lang="en-US" dirty="0" err="1"/>
              <a:t>četvrtog</a:t>
            </a:r>
            <a:r>
              <a:rPr lang="en-US" dirty="0"/>
              <a:t> </a:t>
            </a:r>
            <a:r>
              <a:rPr lang="en-US" dirty="0" err="1"/>
              <a:t>kolena</a:t>
            </a:r>
            <a:r>
              <a:rPr lang="en-US" dirty="0"/>
              <a:t>, a u </a:t>
            </a:r>
            <a:r>
              <a:rPr lang="en-US" dirty="0" err="1"/>
              <a:t>zapošljavanju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do </a:t>
            </a:r>
            <a:r>
              <a:rPr lang="en-US" dirty="0" err="1"/>
              <a:t>sedmog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FDCC5B-AF6C-3D41-8CCF-FD42AD1CC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630" y="681038"/>
            <a:ext cx="4216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4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902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Problemi u dosadašnjoj primeni Zakona</vt:lpstr>
      <vt:lpstr>Problemi u dosadašnjoj primeni Zakona</vt:lpstr>
      <vt:lpstr>Najavljene izmene i dopune zakona</vt:lpstr>
      <vt:lpstr>Šta je dobro u predlozima MDULS</vt:lpstr>
      <vt:lpstr>Šta sadrži najnoviji predlog izmena zakona</vt:lpstr>
      <vt:lpstr>PowerPoint Presentation</vt:lpstr>
      <vt:lpstr>Kampanja ”Srbija do informacija”</vt:lpstr>
      <vt:lpstr>RUKOLJUB  - POVERENIK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Pavle Dimitrijevic</dc:creator>
  <cp:lastModifiedBy>Admin</cp:lastModifiedBy>
  <cp:revision>11</cp:revision>
  <dcterms:created xsi:type="dcterms:W3CDTF">2019-05-10T06:54:13Z</dcterms:created>
  <dcterms:modified xsi:type="dcterms:W3CDTF">2019-05-10T17:34:43Z</dcterms:modified>
</cp:coreProperties>
</file>